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84" r:id="rId5"/>
    <p:sldId id="275" r:id="rId6"/>
    <p:sldId id="344" r:id="rId7"/>
    <p:sldId id="345" r:id="rId8"/>
    <p:sldId id="346" r:id="rId9"/>
    <p:sldId id="350" r:id="rId10"/>
    <p:sldId id="347" r:id="rId11"/>
    <p:sldId id="349" r:id="rId12"/>
    <p:sldId id="348" r:id="rId13"/>
    <p:sldId id="351" r:id="rId14"/>
    <p:sldId id="352" r:id="rId15"/>
    <p:sldId id="353" r:id="rId16"/>
    <p:sldId id="354" r:id="rId17"/>
    <p:sldId id="355" r:id="rId18"/>
    <p:sldId id="375" r:id="rId19"/>
    <p:sldId id="371" r:id="rId20"/>
    <p:sldId id="373" r:id="rId21"/>
    <p:sldId id="374" r:id="rId22"/>
    <p:sldId id="372" r:id="rId23"/>
    <p:sldId id="363" r:id="rId24"/>
    <p:sldId id="365" r:id="rId25"/>
    <p:sldId id="366" r:id="rId26"/>
    <p:sldId id="364" r:id="rId27"/>
    <p:sldId id="356" r:id="rId28"/>
    <p:sldId id="369" r:id="rId29"/>
    <p:sldId id="370" r:id="rId30"/>
    <p:sldId id="368" r:id="rId31"/>
    <p:sldId id="367" r:id="rId32"/>
    <p:sldId id="362" r:id="rId33"/>
    <p:sldId id="357" r:id="rId34"/>
    <p:sldId id="359" r:id="rId35"/>
    <p:sldId id="360" r:id="rId36"/>
    <p:sldId id="361" r:id="rId37"/>
    <p:sldId id="358" r:id="rId38"/>
    <p:sldId id="377" r:id="rId39"/>
    <p:sldId id="378" r:id="rId40"/>
    <p:sldId id="397" r:id="rId41"/>
    <p:sldId id="39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CA61E8-547E-4A58-AD86-9C10A97D0FA1}">
          <p14:sldIdLst>
            <p14:sldId id="256"/>
            <p14:sldId id="284"/>
            <p14:sldId id="275"/>
            <p14:sldId id="344"/>
          </p14:sldIdLst>
        </p14:section>
        <p14:section name="Back End Overview" id="{E18F0340-C77A-4003-BA0F-39562A2AFF58}">
          <p14:sldIdLst>
            <p14:sldId id="345"/>
            <p14:sldId id="346"/>
            <p14:sldId id="350"/>
            <p14:sldId id="347"/>
            <p14:sldId id="349"/>
            <p14:sldId id="348"/>
            <p14:sldId id="351"/>
            <p14:sldId id="352"/>
            <p14:sldId id="353"/>
            <p14:sldId id="354"/>
            <p14:sldId id="355"/>
            <p14:sldId id="375"/>
          </p14:sldIdLst>
        </p14:section>
        <p14:section name="Module config" id="{94B4700F-CA77-4917-BFD1-FF7F7BA3FA26}">
          <p14:sldIdLst>
            <p14:sldId id="371"/>
            <p14:sldId id="373"/>
            <p14:sldId id="374"/>
          </p14:sldIdLst>
        </p14:section>
        <p14:section name="Module communication" id="{03B39D4B-58B3-4FBB-8453-3127522586BE}">
          <p14:sldIdLst>
            <p14:sldId id="372"/>
            <p14:sldId id="363"/>
            <p14:sldId id="365"/>
            <p14:sldId id="366"/>
          </p14:sldIdLst>
        </p14:section>
        <p14:section name="Module database" id="{378160A2-9E3E-4C9B-B5B5-4231F467B951}">
          <p14:sldIdLst>
            <p14:sldId id="364"/>
            <p14:sldId id="356"/>
            <p14:sldId id="369"/>
            <p14:sldId id="370"/>
          </p14:sldIdLst>
        </p14:section>
        <p14:section name="Module server" id="{A7DA4ACE-66F2-4AFE-BEF7-3239B8DFD960}">
          <p14:sldIdLst>
            <p14:sldId id="368"/>
            <p14:sldId id="367"/>
            <p14:sldId id="362"/>
            <p14:sldId id="357"/>
            <p14:sldId id="359"/>
          </p14:sldIdLst>
        </p14:section>
        <p14:section name="Anatomy of a Request" id="{D2AE4D7A-727B-4D87-BD97-090A3FE91C05}">
          <p14:sldIdLst>
            <p14:sldId id="360"/>
            <p14:sldId id="361"/>
            <p14:sldId id="358"/>
          </p14:sldIdLst>
        </p14:section>
        <p14:section name="Front End" id="{F559EE6A-91F2-43C3-8B56-AC9A42010953}">
          <p14:sldIdLst>
            <p14:sldId id="377"/>
            <p14:sldId id="378"/>
            <p14:sldId id="397"/>
            <p14:sldId id="39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71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6" autoAdjust="0"/>
    <p:restoredTop sz="94660"/>
  </p:normalViewPr>
  <p:slideViewPr>
    <p:cSldViewPr snapToGrid="0">
      <p:cViewPr varScale="1">
        <p:scale>
          <a:sx n="62" d="100"/>
          <a:sy n="62" d="100"/>
        </p:scale>
        <p:origin x="84" y="7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CA99607-6441-44F7-83B2-2963D907D0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CA99607-6441-44F7-83B2-2963D907D0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CA99607-6441-44F7-83B2-2963D907D0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CA99607-6441-44F7-83B2-2963D907D0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CA99607-6441-44F7-83B2-2963D907D0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CA99607-6441-44F7-83B2-2963D907D0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CA99607-6441-44F7-83B2-2963D907D02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CA99607-6441-44F7-83B2-2963D907D02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CA99607-6441-44F7-83B2-2963D907D02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A99607-6441-44F7-83B2-2963D907D02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CA99607-6441-44F7-83B2-2963D907D02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CA99607-6441-44F7-83B2-2963D907D0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CA99607-6441-44F7-83B2-2963D907D02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CA99607-6441-44F7-83B2-2963D907D0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CA99607-6441-44F7-83B2-2963D907D0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CA99607-6441-44F7-83B2-2963D907D02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CA99607-6441-44F7-83B2-2963D907D02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CA99607-6441-44F7-83B2-2963D907D02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CA99607-6441-44F7-83B2-2963D907D02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A99607-6441-44F7-83B2-2963D907D02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CA99607-6441-44F7-83B2-2963D907D02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CA99607-6441-44F7-83B2-2963D907D02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DFC53D-1B28-41FE-B273-94D6BA31F912}"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developer.mozilla.org/en-US/docs/Glossary/Origin" TargetMode="External"/><Relationship Id="rId2" Type="http://schemas.openxmlformats.org/officeDocument/2006/relationships/hyperlink" Target="https://developer.mozilla.org/en-US/docs/Glossary/HTTP" TargetMode="External"/><Relationship Id="rId1" Type="http://schemas.openxmlformats.org/officeDocument/2006/relationships/hyperlink" Target="https://developer.mozilla.org/en-US/docs/Glossary/CORS" TargetMode="Externa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Aldhabi" panose="01000000000000000000" pitchFamily="2" charset="-78"/>
                <a:cs typeface="Aldhabi" panose="01000000000000000000" pitchFamily="2" charset="-78"/>
              </a:rPr>
              <a:t>Comment Anywhere</a:t>
            </a:r>
            <a:br>
              <a:rPr lang="en-US" dirty="0"/>
            </a:br>
            <a:r>
              <a:rPr lang="en-US" dirty="0"/>
              <a:t>	</a:t>
            </a:r>
            <a:endParaRPr lang="en-US" dirty="0"/>
          </a:p>
        </p:txBody>
      </p:sp>
      <p:sp>
        <p:nvSpPr>
          <p:cNvPr id="3" name="Subtitle 2"/>
          <p:cNvSpPr>
            <a:spLocks noGrp="1"/>
          </p:cNvSpPr>
          <p:nvPr>
            <p:ph type="subTitle" idx="1"/>
          </p:nvPr>
        </p:nvSpPr>
        <p:spPr/>
        <p:txBody>
          <a:bodyPr/>
          <a:lstStyle/>
          <a:p>
            <a:br>
              <a:rPr lang="en-US" dirty="0"/>
            </a:br>
            <a:endParaRPr lang="en-US" dirty="0"/>
          </a:p>
        </p:txBody>
      </p:sp>
      <p:pic>
        <p:nvPicPr>
          <p:cNvPr id="5" name="Picture 4" descr="A picture containing icon&#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86476" y="3820395"/>
            <a:ext cx="1219048" cy="12190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559282" y="172194"/>
            <a:ext cx="4982270" cy="4153480"/>
          </a:xfrm>
          <a:prstGeom prst="rect">
            <a:avLst/>
          </a:prstGeom>
        </p:spPr>
      </p:pic>
      <p:sp>
        <p:nvSpPr>
          <p:cNvPr id="13" name="TextBox 12"/>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Schema Snippet</a:t>
            </a:r>
            <a:endParaRPr lang="en-US" sz="4400" dirty="0">
              <a:highlight>
                <a:srgbClr val="000000"/>
              </a:highlight>
              <a:latin typeface="Aldhabi" panose="01000000000000000000" pitchFamily="2" charset="-78"/>
              <a:cs typeface="Aldhabi" panose="01000000000000000000" pitchFamily="2" charset="-78"/>
            </a:endParaRPr>
          </a:p>
        </p:txBody>
      </p:sp>
      <p:sp>
        <p:nvSpPr>
          <p:cNvPr id="4" name="TextBox 3"/>
          <p:cNvSpPr txBox="1"/>
          <p:nvPr/>
        </p:nvSpPr>
        <p:spPr>
          <a:xfrm>
            <a:off x="596348" y="1549400"/>
            <a:ext cx="45725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schema SQL file.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SQL is formatted using Postgres types and conventions.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Indexes are added for frequently used query dimensions.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Foreign keys are added to allow joins and ensure data validity.</a:t>
            </a:r>
            <a:endParaRPr lang="en-US" sz="2000" dirty="0">
              <a:latin typeface="Amasis MT Pro Light" panose="020B0604020202020204" pitchFamily="18" charset="0"/>
              <a:cs typeface="Aldhabi" panose="01000000000000000000" pitchFamily="2" charset="-78"/>
            </a:endParaRPr>
          </a:p>
        </p:txBody>
      </p:sp>
      <p:pic>
        <p:nvPicPr>
          <p:cNvPr id="6" name="Picture 5"/>
          <p:cNvPicPr>
            <a:picLocks noChangeAspect="1"/>
          </p:cNvPicPr>
          <p:nvPr/>
        </p:nvPicPr>
        <p:blipFill>
          <a:blip r:embed="rId2"/>
          <a:stretch>
            <a:fillRect/>
          </a:stretch>
        </p:blipFill>
        <p:spPr>
          <a:xfrm>
            <a:off x="5546582" y="4384349"/>
            <a:ext cx="6697010" cy="23339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3340100"/>
            <a:ext cx="12192000" cy="3429000"/>
          </a:xfrm>
          <a:prstGeom prst="rect">
            <a:avLst/>
          </a:prstGeom>
        </p:spPr>
      </p:pic>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Part of the Go Code used on our HTTP Server is automatically generated from the schema of the database and a set of queries.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program called </a:t>
            </a:r>
            <a:r>
              <a:rPr lang="en-US" sz="2000" b="1" dirty="0" err="1">
                <a:latin typeface="Amasis MT Pro Light" panose="020B0604020202020204" pitchFamily="18" charset="0"/>
                <a:cs typeface="Aldhabi" panose="01000000000000000000" pitchFamily="2" charset="-78"/>
              </a:rPr>
              <a:t>kyleconroy</a:t>
            </a:r>
            <a:r>
              <a:rPr lang="en-US" sz="2000" b="1" dirty="0">
                <a:latin typeface="Amasis MT Pro Light" panose="020B0604020202020204" pitchFamily="18" charset="0"/>
                <a:cs typeface="Aldhabi" panose="01000000000000000000" pitchFamily="2" charset="-78"/>
              </a:rPr>
              <a:t>/</a:t>
            </a:r>
            <a:r>
              <a:rPr lang="en-US" sz="2000" b="1"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performs the work of transforming that SQL into idiomatic Go, creating types and functions as needed.</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
        <p:nvSpPr>
          <p:cNvPr id="7" name="TextBox 6"/>
          <p:cNvSpPr txBox="1"/>
          <p:nvPr/>
        </p:nvSpPr>
        <p:spPr>
          <a:xfrm>
            <a:off x="596348" y="6057900"/>
            <a:ext cx="5274842" cy="369332"/>
          </a:xfrm>
          <a:prstGeom prst="rect">
            <a:avLst/>
          </a:prstGeom>
          <a:noFill/>
        </p:spPr>
        <p:txBody>
          <a:bodyPr wrap="none" rtlCol="0">
            <a:spAutoFit/>
          </a:bodyPr>
          <a:lstStyle/>
          <a:p>
            <a:r>
              <a:rPr lang="en-US" dirty="0"/>
              <a:t>67 characters to 498 characters; 750% code multiplier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18848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type is also generated for every row-type in the 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our schema changes, we can simply re-run </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allowing most changes to be instantly realized in our Go code, minimizing redundancy and the risk of human mistakes.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p:cNvPicPr>
            <a:picLocks noChangeAspect="1"/>
          </p:cNvPicPr>
          <p:nvPr/>
        </p:nvPicPr>
        <p:blipFill>
          <a:blip r:embed="rId1"/>
          <a:stretch>
            <a:fillRect/>
          </a:stretch>
        </p:blipFill>
        <p:spPr>
          <a:xfrm>
            <a:off x="0" y="3390900"/>
            <a:ext cx="12192000" cy="3429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Code Overview</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Go,</a:t>
            </a:r>
            <a:r>
              <a:rPr lang="en-US" sz="2000" dirty="0">
                <a:latin typeface="Amasis MT Pro Light" panose="020B0604020202020204" pitchFamily="18" charset="0"/>
                <a:cs typeface="Aldhabi" panose="01000000000000000000" pitchFamily="2" charset="-78"/>
              </a:rPr>
              <a:t> primarily for its lightweight threads in order to reduce cloud overhead.</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5 modules; </a:t>
            </a:r>
            <a:r>
              <a:rPr lang="en-US" sz="2000" i="1" dirty="0">
                <a:latin typeface="Amasis MT Pro Light" panose="020B0604020202020204" pitchFamily="18" charset="0"/>
                <a:cs typeface="Aldhabi" panose="01000000000000000000" pitchFamily="2" charset="-78"/>
              </a:rPr>
              <a:t>server, util, config, communication, </a:t>
            </a:r>
            <a:r>
              <a:rPr lang="en-US" sz="2000" dirty="0">
                <a:latin typeface="Amasis MT Pro Light" panose="020B0604020202020204" pitchFamily="18" charset="0"/>
                <a:cs typeface="Aldhabi" panose="01000000000000000000" pitchFamily="2" charset="-78"/>
              </a:rPr>
              <a:t>and </a:t>
            </a:r>
            <a:r>
              <a:rPr lang="en-US" sz="2000" i="1" dirty="0">
                <a:latin typeface="Amasis MT Pro Light" panose="020B0604020202020204" pitchFamily="18" charset="0"/>
                <a:cs typeface="Aldhabi" panose="01000000000000000000" pitchFamily="2" charset="-78"/>
              </a:rPr>
              <a:t>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consists of 37 .go files comprising 2,344 lines of non-comment code.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consists 3 .go files comprising 137 lines of non-comment code.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contains 1 .go files comprising 382 lines of non-comment code.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contains 3 .go files comprising 245 lines of non-comment code.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database </a:t>
            </a:r>
            <a:r>
              <a:rPr lang="en-US" sz="2000" dirty="0">
                <a:latin typeface="Amasis MT Pro Light" panose="020B0604020202020204" pitchFamily="18" charset="0"/>
                <a:cs typeface="Aldhabi" panose="01000000000000000000" pitchFamily="2" charset="-78"/>
              </a:rPr>
              <a:t>contains 14 non-generated and 19 generated source code files comprising 2,600 lines of non-comment code.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are also 98 lines of </a:t>
            </a:r>
            <a:r>
              <a:rPr lang="en-US" sz="2000"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and 11 lines of YAML.</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 total, the HTTP Server requires 5,806 lines of code. </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provides the top-level Server object, which provides methods for handling HTTP Request at each endpoint.</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 </a:t>
            </a:r>
            <a:r>
              <a:rPr lang="en-US" sz="2000" dirty="0">
                <a:latin typeface="Amasis MT Pro Light" panose="020B0604020202020204" pitchFamily="18" charset="0"/>
                <a:cs typeface="Aldhabi" panose="01000000000000000000" pitchFamily="2" charset="-78"/>
              </a:rPr>
              <a:t>provides types for parsing the JSON data sent from the Front-End and types for building JSON data to respond with.</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provides the Store object, whose methods wrap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Generally, Store executes database queries and converts the results to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validates and loads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provides pure functions for utility purposes, that perform, for example, regular expression input validation and password encryption.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p:cNvPicPr>
            <a:picLocks noChangeAspect="1"/>
          </p:cNvPicPr>
          <p:nvPr/>
        </p:nvPicPr>
        <p:blipFill>
          <a:blip r:embed="rId1"/>
          <a:stretch>
            <a:fillRect/>
          </a:stretch>
        </p:blipFill>
        <p:spPr>
          <a:xfrm>
            <a:off x="0" y="1283757"/>
            <a:ext cx="12192000" cy="56112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 will describe these modules starting with the simplest and moving to the more complex.</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They will be addressed in this order:</a:t>
            </a:r>
            <a:endParaRPr lang="en-US" sz="2000" dirty="0">
              <a:latin typeface="Amasis MT Pro Light" panose="020B0604020202020204" pitchFamily="18" charset="0"/>
              <a:cs typeface="Aldhabi" panose="01000000000000000000" pitchFamily="2" charset="-78"/>
            </a:endParaRPr>
          </a:p>
          <a:p>
            <a:pPr>
              <a:lnSpc>
                <a:spcPct val="150000"/>
              </a:lnSpc>
            </a:pP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config</a:t>
            </a:r>
            <a:endParaRPr lang="en-US" sz="2000" i="1"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communication</a:t>
            </a:r>
            <a:endParaRPr lang="en-US" sz="2000" i="1"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util</a:t>
            </a:r>
            <a:endParaRPr lang="en-US" sz="2000" i="1"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database</a:t>
            </a:r>
            <a:endParaRPr lang="en-US" sz="2000" i="1"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server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p:cNvPicPr>
            <a:picLocks noChangeAspect="1"/>
          </p:cNvPicPr>
          <p:nvPr/>
        </p:nvPicPr>
        <p:blipFill>
          <a:blip r:embed="rId1"/>
          <a:stretch>
            <a:fillRect/>
          </a:stretch>
        </p:blipFill>
        <p:spPr>
          <a:xfrm>
            <a:off x="0" y="1283757"/>
            <a:ext cx="12192000" cy="5611285"/>
          </a:xfrm>
          <a:prstGeom prst="rect">
            <a:avLst/>
          </a:prstGeom>
        </p:spPr>
      </p:pic>
      <p:sp>
        <p:nvSpPr>
          <p:cNvPr id="2" name="Oval 1"/>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endParaRPr lang="en-US" sz="4400" i="1" dirty="0">
              <a:latin typeface="Aldhabi" panose="01000000000000000000" pitchFamily="2" charset="-78"/>
              <a:cs typeface="Aldhabi" panose="01000000000000000000" pitchFamily="2" charset="-78"/>
            </a:endParaRPr>
          </a:p>
          <a:p>
            <a:pPr algn="ct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 </a:t>
            </a:r>
            <a:r>
              <a:rPr lang="en-US" sz="2000" dirty="0">
                <a:latin typeface="Amasis MT Pro Light" panose="020B0604020202020204" pitchFamily="18" charset="0"/>
                <a:cs typeface="Aldhabi" panose="01000000000000000000" pitchFamily="2" charset="-78"/>
              </a:rPr>
              <a:t>is a simple module. It simply looks for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and uses it to load environment variables, then confirms that all the necessary environment variables are loaded. If some required ones are missing, it prints the appropriate error message and fatally crashes the HTTP Server.</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Config object is available to all other modules as a global singleton.</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Config.Load</a:t>
            </a:r>
            <a:r>
              <a:rPr lang="en-US" sz="2000" dirty="0">
                <a:latin typeface="Amasis MT Pro Light" panose="020B0604020202020204" pitchFamily="18" charset="0"/>
                <a:cs typeface="Aldhabi" panose="01000000000000000000" pitchFamily="2" charset="-78"/>
              </a:rPr>
              <a:t> is called in main immediately after command line arguments have been parsed to validate the environment variables.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server cannot run if required, non-defaulting environment variables are not available. </a:t>
            </a: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endParaRPr lang="en-US" sz="4400" i="1" dirty="0">
              <a:latin typeface="Aldhabi" panose="01000000000000000000" pitchFamily="2" charset="-78"/>
              <a:cs typeface="Aldhabi" panose="01000000000000000000" pitchFamily="2" charset="-78"/>
            </a:endParaRPr>
          </a:p>
          <a:p>
            <a:pPr algn="ct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code below is an interesting case. It demonstrates how config requires the environment “DB_CONTAINER_NAME” be present but only if “</a:t>
            </a: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true.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set when the executable is run with the flag –docker=true.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is necessary because Config can produce a database connection string from its environment variables, and this string looks different if the HTTP Server process is running inside a docker container and connecting to the database over a docker network.</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p:cNvPicPr>
            <a:picLocks noChangeAspect="1"/>
          </p:cNvPicPr>
          <p:nvPr/>
        </p:nvPicPr>
        <p:blipFill>
          <a:blip r:embed="rId1"/>
          <a:stretch>
            <a:fillRect/>
          </a:stretch>
        </p:blipFill>
        <p:spPr>
          <a:xfrm>
            <a:off x="596348" y="4477903"/>
            <a:ext cx="6816249" cy="21425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dhabi" panose="01000000000000000000" pitchFamily="2" charset="-78"/>
                <a:cs typeface="Aldhabi" panose="01000000000000000000" pitchFamily="2" charset="-78"/>
              </a:rPr>
              <a:t>Project Overview</a:t>
            </a:r>
            <a:endParaRPr lang="en-US" dirty="0">
              <a:latin typeface="Aldhabi" panose="01000000000000000000" pitchFamily="2" charset="-78"/>
              <a:cs typeface="Aldhabi" panose="01000000000000000000" pitchFamily="2" charset="-78"/>
            </a:endParaRPr>
          </a:p>
        </p:txBody>
      </p:sp>
      <p:sp>
        <p:nvSpPr>
          <p:cNvPr id="4" name="Text Placeholder 3"/>
          <p:cNvSpPr>
            <a:spLocks noGrp="1"/>
          </p:cNvSpPr>
          <p:nvPr>
            <p:ph type="body" idx="1"/>
          </p:nvPr>
        </p:nvSpPr>
        <p:spPr>
          <a:xfrm>
            <a:off x="831850" y="4589463"/>
            <a:ext cx="5708435" cy="1500187"/>
          </a:xfrm>
        </p:spPr>
        <p:txBody>
          <a:bodyPr/>
          <a:lstStyle/>
          <a:p>
            <a:pPr marL="342900" indent="-342900">
              <a:buFontTx/>
              <a:buChar char="-"/>
            </a:pPr>
            <a:r>
              <a:rPr lang="en-US" dirty="0"/>
              <a:t>Full Stack Web Application for adding comments to any webpage on the internet through a browser extension</a:t>
            </a:r>
            <a:endParaRPr 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13722" y="237053"/>
            <a:ext cx="4661842" cy="6383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p:cNvPicPr>
            <a:picLocks noChangeAspect="1"/>
          </p:cNvPicPr>
          <p:nvPr/>
        </p:nvPicPr>
        <p:blipFill>
          <a:blip r:embed="rId1"/>
          <a:stretch>
            <a:fillRect/>
          </a:stretch>
        </p:blipFill>
        <p:spPr>
          <a:xfrm>
            <a:off x="0" y="1283757"/>
            <a:ext cx="12192000" cy="5611285"/>
          </a:xfrm>
          <a:prstGeom prst="rect">
            <a:avLst/>
          </a:prstGeom>
        </p:spPr>
      </p:pic>
      <p:sp>
        <p:nvSpPr>
          <p:cNvPr id="2" name="Oval 1"/>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endParaRPr lang="en-US" sz="4400" i="1" dirty="0">
              <a:latin typeface="Aldhabi" panose="01000000000000000000" pitchFamily="2" charset="-78"/>
              <a:cs typeface="Aldhabi" panose="01000000000000000000" pitchFamily="2" charset="-78"/>
            </a:endParaRPr>
          </a:p>
          <a:p>
            <a:pPr algn="ct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provides the types expected by both the HTTP server and front-end client.</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“/register” endpoint expects the body of the HTTP Request to contain a JSON string that can be parsed into a client-to-server communication entity structured as follows:</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p:cNvSpPr txBox="1"/>
          <p:nvPr/>
        </p:nvSpPr>
        <p:spPr>
          <a:xfrm>
            <a:off x="867645" y="3895531"/>
            <a:ext cx="10456709" cy="2862322"/>
          </a:xfrm>
          <a:prstGeom prst="rect">
            <a:avLst/>
          </a:prstGeom>
          <a:noFill/>
        </p:spPr>
        <p:txBody>
          <a:bodyPr wrap="none" rtlCol="0">
            <a:spAutoFit/>
          </a:bodyPr>
          <a:lstStyle/>
          <a:p>
            <a:r>
              <a:rPr lang="en-US" b="0" dirty="0">
                <a:solidFill>
                  <a:srgbClr val="7CA668"/>
                </a:solidFill>
                <a:effectLst/>
                <a:latin typeface="Fira Code" panose="020B0809050000020004" pitchFamily="1" charset="0"/>
              </a:rPr>
              <a:t>// Register is dispatched to the server when the client clicks “Submit” </a:t>
            </a:r>
            <a:br>
              <a:rPr lang="en-US" b="0" dirty="0">
                <a:solidFill>
                  <a:srgbClr val="7CA668"/>
                </a:solidFill>
                <a:effectLst/>
                <a:latin typeface="Fira Code" panose="020B0809050000020004" pitchFamily="1" charset="0"/>
              </a:rPr>
            </a:br>
            <a:r>
              <a:rPr lang="en-US" b="0" dirty="0">
                <a:solidFill>
                  <a:srgbClr val="7CA668"/>
                </a:solidFill>
                <a:effectLst/>
                <a:latin typeface="Fira Code" panose="020B0809050000020004" pitchFamily="1" charset="0"/>
              </a:rPr>
              <a:t>on the register form.</a:t>
            </a:r>
            <a:endParaRPr lang="en-US" b="0" dirty="0">
              <a:solidFill>
                <a:srgbClr val="FFFFFF"/>
              </a:solidFill>
              <a:effectLst/>
              <a:latin typeface="Fira Code" panose="020B0809050000020004" pitchFamily="1" charset="0"/>
            </a:endParaRPr>
          </a:p>
          <a:p>
            <a:r>
              <a:rPr lang="en-US" b="0" dirty="0">
                <a:solidFill>
                  <a:srgbClr val="569CD6"/>
                </a:solidFill>
                <a:effectLst/>
                <a:latin typeface="Fira Code" panose="020B0809050000020004" pitchFamily="1" charset="0"/>
              </a:rPr>
              <a:t>type</a:t>
            </a:r>
            <a:r>
              <a:rPr lang="en-US" b="0" dirty="0">
                <a:solidFill>
                  <a:srgbClr val="FFFFFF"/>
                </a:solidFill>
                <a:effectLst/>
                <a:latin typeface="Fira Code" panose="020B0809050000020004" pitchFamily="1" charset="0"/>
              </a:rPr>
              <a:t> </a:t>
            </a:r>
            <a:r>
              <a:rPr lang="en-US" b="0" dirty="0">
                <a:solidFill>
                  <a:srgbClr val="4EC9B0"/>
                </a:solidFill>
                <a:effectLst/>
                <a:latin typeface="Fira Code" panose="020B0809050000020004" pitchFamily="1" charset="0"/>
              </a:rPr>
              <a:t>Register</a:t>
            </a:r>
            <a:r>
              <a:rPr lang="en-US" b="0" dirty="0">
                <a:solidFill>
                  <a:srgbClr val="FFFFFF"/>
                </a:solidFill>
                <a:effectLst/>
                <a:latin typeface="Fira Code" panose="020B0809050000020004" pitchFamily="1" charset="0"/>
              </a:rPr>
              <a:t> </a:t>
            </a:r>
            <a:r>
              <a:rPr lang="en-US" b="0" dirty="0">
                <a:solidFill>
                  <a:srgbClr val="569CD6"/>
                </a:solidFill>
                <a:effectLst/>
                <a:latin typeface="Fira Code" panose="020B0809050000020004" pitchFamily="1" charset="0"/>
              </a:rPr>
              <a:t>struct</a:t>
            </a:r>
            <a:r>
              <a:rPr lang="en-US" b="0" dirty="0">
                <a:solidFill>
                  <a:srgbClr val="FFFFFF"/>
                </a:solidFill>
                <a:effectLst/>
                <a:latin typeface="Fira Code" panose="020B0809050000020004" pitchFamily="1" charset="0"/>
              </a:rPr>
              <a:t> {</a:t>
            </a:r>
            <a:endParaRPr lang="en-US" b="0" dirty="0">
              <a:solidFill>
                <a:srgbClr val="FFFFFF"/>
              </a:solidFill>
              <a:effectLst/>
              <a:latin typeface="Fira Code" panose="020B0809050000020004" pitchFamily="1" charset="0"/>
            </a:endParaRPr>
          </a:p>
          <a:p>
            <a:r>
              <a:rPr lang="en-US" b="0" dirty="0">
                <a:solidFill>
                  <a:srgbClr val="FFFFFF"/>
                </a:solidFill>
                <a:effectLst/>
                <a:latin typeface="Fira Code" panose="020B0809050000020004" pitchFamily="1" charset="0"/>
              </a:rPr>
              <a:t>    Username       </a:t>
            </a:r>
            <a:r>
              <a:rPr lang="en-US" b="0" dirty="0">
                <a:solidFill>
                  <a:srgbClr val="569CD6"/>
                </a:solidFill>
                <a:effectLst/>
                <a:latin typeface="Fira Code" panose="020B0809050000020004" pitchFamily="1" charset="0"/>
              </a:rPr>
              <a:t>string</a:t>
            </a:r>
            <a:endParaRPr lang="en-US" b="0" dirty="0">
              <a:solidFill>
                <a:srgbClr val="FFFFFF"/>
              </a:solidFill>
              <a:effectLst/>
              <a:latin typeface="Fira Code" panose="020B0809050000020004" pitchFamily="1" charset="0"/>
            </a:endParaRPr>
          </a:p>
          <a:p>
            <a:r>
              <a:rPr lang="en-US" b="0" dirty="0">
                <a:solidFill>
                  <a:srgbClr val="FFFFFF"/>
                </a:solidFill>
                <a:effectLst/>
                <a:latin typeface="Fira Code" panose="020B0809050000020004" pitchFamily="1" charset="0"/>
              </a:rPr>
              <a:t>    Password       </a:t>
            </a:r>
            <a:r>
              <a:rPr lang="en-US" b="0" dirty="0">
                <a:solidFill>
                  <a:srgbClr val="569CD6"/>
                </a:solidFill>
                <a:effectLst/>
                <a:latin typeface="Fira Code" panose="020B0809050000020004" pitchFamily="1" charset="0"/>
              </a:rPr>
              <a:t>string</a:t>
            </a:r>
            <a:endParaRPr lang="en-US" b="0" dirty="0">
              <a:solidFill>
                <a:srgbClr val="FFFFFF"/>
              </a:solidFill>
              <a:effectLst/>
              <a:latin typeface="Fira Code" panose="020B0809050000020004" pitchFamily="1" charset="0"/>
            </a:endParaRPr>
          </a:p>
          <a:p>
            <a:r>
              <a:rPr lang="en-US" b="0" dirty="0">
                <a:solidFill>
                  <a:srgbClr val="FFFFFF"/>
                </a:solidFill>
                <a:effectLst/>
                <a:latin typeface="Fira Code" panose="020B0809050000020004" pitchFamily="1" charset="0"/>
              </a:rPr>
              <a:t>    </a:t>
            </a:r>
            <a:r>
              <a:rPr lang="en-US" b="0" dirty="0" err="1">
                <a:solidFill>
                  <a:srgbClr val="FFFFFF"/>
                </a:solidFill>
                <a:effectLst/>
                <a:latin typeface="Fira Code" panose="020B0809050000020004" pitchFamily="1" charset="0"/>
              </a:rPr>
              <a:t>RetypePassword</a:t>
            </a:r>
            <a:r>
              <a:rPr lang="en-US" b="0" dirty="0">
                <a:solidFill>
                  <a:srgbClr val="FFFFFF"/>
                </a:solidFill>
                <a:effectLst/>
                <a:latin typeface="Fira Code" panose="020B0809050000020004" pitchFamily="1" charset="0"/>
              </a:rPr>
              <a:t> </a:t>
            </a:r>
            <a:r>
              <a:rPr lang="en-US" b="0" dirty="0">
                <a:solidFill>
                  <a:srgbClr val="569CD6"/>
                </a:solidFill>
                <a:effectLst/>
                <a:latin typeface="Fira Code" panose="020B0809050000020004" pitchFamily="1" charset="0"/>
              </a:rPr>
              <a:t>string</a:t>
            </a:r>
            <a:endParaRPr lang="en-US" b="0" dirty="0">
              <a:solidFill>
                <a:srgbClr val="FFFFFF"/>
              </a:solidFill>
              <a:effectLst/>
              <a:latin typeface="Fira Code" panose="020B0809050000020004" pitchFamily="1" charset="0"/>
            </a:endParaRPr>
          </a:p>
          <a:p>
            <a:r>
              <a:rPr lang="en-US" b="0" dirty="0">
                <a:solidFill>
                  <a:srgbClr val="FFFFFF"/>
                </a:solidFill>
                <a:effectLst/>
                <a:latin typeface="Fira Code" panose="020B0809050000020004" pitchFamily="1" charset="0"/>
              </a:rPr>
              <a:t>    Email          </a:t>
            </a:r>
            <a:r>
              <a:rPr lang="en-US" b="0" dirty="0">
                <a:solidFill>
                  <a:srgbClr val="569CD6"/>
                </a:solidFill>
                <a:effectLst/>
                <a:latin typeface="Fira Code" panose="020B0809050000020004" pitchFamily="1" charset="0"/>
              </a:rPr>
              <a:t>string</a:t>
            </a:r>
            <a:endParaRPr lang="en-US" b="0" dirty="0">
              <a:solidFill>
                <a:srgbClr val="FFFFFF"/>
              </a:solidFill>
              <a:effectLst/>
              <a:latin typeface="Fira Code" panose="020B0809050000020004" pitchFamily="1" charset="0"/>
            </a:endParaRPr>
          </a:p>
          <a:p>
            <a:r>
              <a:rPr lang="en-US" b="0" dirty="0">
                <a:solidFill>
                  <a:srgbClr val="FFFFFF"/>
                </a:solidFill>
                <a:effectLst/>
                <a:latin typeface="Fira Code" panose="020B0809050000020004" pitchFamily="1" charset="0"/>
              </a:rPr>
              <a:t>    </a:t>
            </a:r>
            <a:r>
              <a:rPr lang="en-US" b="0" dirty="0" err="1">
                <a:solidFill>
                  <a:srgbClr val="FFFFFF"/>
                </a:solidFill>
                <a:effectLst/>
                <a:latin typeface="Fira Code" panose="020B0809050000020004" pitchFamily="1" charset="0"/>
              </a:rPr>
              <a:t>AgreedToTerms</a:t>
            </a:r>
            <a:r>
              <a:rPr lang="en-US" b="0" dirty="0">
                <a:solidFill>
                  <a:srgbClr val="FFFFFF"/>
                </a:solidFill>
                <a:effectLst/>
                <a:latin typeface="Fira Code" panose="020B0809050000020004" pitchFamily="1" charset="0"/>
              </a:rPr>
              <a:t>  </a:t>
            </a:r>
            <a:r>
              <a:rPr lang="en-US" b="0" dirty="0">
                <a:solidFill>
                  <a:srgbClr val="569CD6"/>
                </a:solidFill>
                <a:effectLst/>
                <a:latin typeface="Fira Code" panose="020B0809050000020004" pitchFamily="1" charset="0"/>
              </a:rPr>
              <a:t>bool</a:t>
            </a:r>
            <a:endParaRPr lang="en-US" b="0" dirty="0">
              <a:solidFill>
                <a:srgbClr val="FFFFFF"/>
              </a:solidFill>
              <a:effectLst/>
              <a:latin typeface="Fira Code" panose="020B0809050000020004" pitchFamily="1" charset="0"/>
            </a:endParaRPr>
          </a:p>
          <a:p>
            <a:r>
              <a:rPr lang="en-US" b="0" dirty="0">
                <a:solidFill>
                  <a:srgbClr val="FFFFFF"/>
                </a:solidFill>
                <a:effectLst/>
                <a:latin typeface="Fira Code" panose="020B0809050000020004" pitchFamily="1" charset="0"/>
              </a:rPr>
              <a:t>}</a:t>
            </a:r>
            <a:endParaRPr lang="en-US" b="0" dirty="0">
              <a:solidFill>
                <a:srgbClr val="FFFFFF"/>
              </a:solidFill>
              <a:effectLst/>
              <a:latin typeface="Fira Code" panose="020B0809050000020004" pitchFamily="1" charset="0"/>
            </a:endParaRP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endParaRPr lang="en-US" sz="4400" i="1" dirty="0">
              <a:latin typeface="Aldhabi" panose="01000000000000000000" pitchFamily="2" charset="-78"/>
              <a:cs typeface="Aldhabi" panose="01000000000000000000" pitchFamily="2" charset="-78"/>
            </a:endParaRPr>
          </a:p>
          <a:p>
            <a:pPr algn="ct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body of the HTTP Response to a client will ultimately contain a JSON-style string that can be parsed into an array of server-to-client communication entities, which the Front End will process.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Message entity, often sent when there is a problem with a request, will cause a message to display on the Front End, in either blue or red.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p:cNvSpPr txBox="1"/>
          <p:nvPr/>
        </p:nvSpPr>
        <p:spPr>
          <a:xfrm>
            <a:off x="885425" y="4047296"/>
            <a:ext cx="10884711" cy="2031325"/>
          </a:xfrm>
          <a:prstGeom prst="rect">
            <a:avLst/>
          </a:prstGeom>
          <a:noFill/>
        </p:spPr>
        <p:txBody>
          <a:bodyPr wrap="none" rtlCol="0">
            <a:spAutoFit/>
          </a:bodyPr>
          <a:lstStyle/>
          <a:p>
            <a:r>
              <a:rPr lang="en-US" b="0" dirty="0">
                <a:solidFill>
                  <a:srgbClr val="7CA668"/>
                </a:solidFill>
                <a:effectLst/>
                <a:latin typeface="Fira Code" panose="020B0809050000020004" pitchFamily="1" charset="0"/>
              </a:rPr>
              <a:t>// Message is a general communication entity used to provide feedback to a </a:t>
            </a:r>
            <a:br>
              <a:rPr lang="en-US" b="0" dirty="0">
                <a:solidFill>
                  <a:srgbClr val="7CA668"/>
                </a:solidFill>
                <a:effectLst/>
                <a:latin typeface="Fira Code" panose="020B0809050000020004" pitchFamily="1" charset="0"/>
              </a:rPr>
            </a:br>
            <a:r>
              <a:rPr lang="en-US" b="0" dirty="0">
                <a:solidFill>
                  <a:srgbClr val="7CA668"/>
                </a:solidFill>
                <a:effectLst/>
                <a:latin typeface="Fira Code" panose="020B0809050000020004" pitchFamily="1" charset="0"/>
              </a:rPr>
              <a:t>client that some action has completed (or not completed) </a:t>
            </a:r>
            <a:endParaRPr lang="en-US" b="0" dirty="0">
              <a:solidFill>
                <a:srgbClr val="7CA668"/>
              </a:solidFill>
              <a:effectLst/>
              <a:latin typeface="Fira Code" panose="020B0809050000020004" pitchFamily="1" charset="0"/>
            </a:endParaRPr>
          </a:p>
          <a:p>
            <a:r>
              <a:rPr lang="en-US" b="0" dirty="0">
                <a:solidFill>
                  <a:srgbClr val="569CD6"/>
                </a:solidFill>
                <a:effectLst/>
                <a:latin typeface="Fira Code" panose="020B0809050000020004" pitchFamily="1" charset="0"/>
              </a:rPr>
              <a:t>type</a:t>
            </a:r>
            <a:r>
              <a:rPr lang="en-US" b="0" dirty="0">
                <a:solidFill>
                  <a:srgbClr val="FFFFFF"/>
                </a:solidFill>
                <a:effectLst/>
                <a:latin typeface="Fira Code" panose="020B0809050000020004" pitchFamily="1" charset="0"/>
              </a:rPr>
              <a:t> </a:t>
            </a:r>
            <a:r>
              <a:rPr lang="en-US" b="0" dirty="0">
                <a:solidFill>
                  <a:srgbClr val="4EC9B0"/>
                </a:solidFill>
                <a:effectLst/>
                <a:latin typeface="Fira Code" panose="020B0809050000020004" pitchFamily="1" charset="0"/>
              </a:rPr>
              <a:t>Message</a:t>
            </a:r>
            <a:r>
              <a:rPr lang="en-US" b="0" dirty="0">
                <a:solidFill>
                  <a:srgbClr val="FFFFFF"/>
                </a:solidFill>
                <a:effectLst/>
                <a:latin typeface="Fira Code" panose="020B0809050000020004" pitchFamily="1" charset="0"/>
              </a:rPr>
              <a:t> </a:t>
            </a:r>
            <a:r>
              <a:rPr lang="en-US" b="0" dirty="0">
                <a:solidFill>
                  <a:srgbClr val="569CD6"/>
                </a:solidFill>
                <a:effectLst/>
                <a:latin typeface="Fira Code" panose="020B0809050000020004" pitchFamily="1" charset="0"/>
              </a:rPr>
              <a:t>struct</a:t>
            </a:r>
            <a:r>
              <a:rPr lang="en-US" b="0" dirty="0">
                <a:solidFill>
                  <a:srgbClr val="FFFFFF"/>
                </a:solidFill>
                <a:effectLst/>
                <a:latin typeface="Fira Code" panose="020B0809050000020004" pitchFamily="1" charset="0"/>
              </a:rPr>
              <a:t> {</a:t>
            </a:r>
            <a:endParaRPr lang="en-US" b="0" dirty="0">
              <a:solidFill>
                <a:srgbClr val="FFFFFF"/>
              </a:solidFill>
              <a:effectLst/>
              <a:latin typeface="Fira Code" panose="020B0809050000020004" pitchFamily="1" charset="0"/>
            </a:endParaRPr>
          </a:p>
          <a:p>
            <a:r>
              <a:rPr lang="en-US" b="0" dirty="0">
                <a:solidFill>
                  <a:srgbClr val="FFFFFF"/>
                </a:solidFill>
                <a:effectLst/>
                <a:latin typeface="Fira Code" panose="020B0809050000020004" pitchFamily="1" charset="0"/>
              </a:rPr>
              <a:t>    Success </a:t>
            </a:r>
            <a:r>
              <a:rPr lang="en-US" b="0" dirty="0">
                <a:solidFill>
                  <a:srgbClr val="569CD6"/>
                </a:solidFill>
                <a:effectLst/>
                <a:latin typeface="Fira Code" panose="020B0809050000020004" pitchFamily="1" charset="0"/>
              </a:rPr>
              <a:t>bool</a:t>
            </a:r>
            <a:endParaRPr lang="en-US" b="0" dirty="0">
              <a:solidFill>
                <a:srgbClr val="FFFFFF"/>
              </a:solidFill>
              <a:effectLst/>
              <a:latin typeface="Fira Code" panose="020B0809050000020004" pitchFamily="1" charset="0"/>
            </a:endParaRPr>
          </a:p>
          <a:p>
            <a:r>
              <a:rPr lang="en-US" b="0" dirty="0">
                <a:solidFill>
                  <a:srgbClr val="FFFFFF"/>
                </a:solidFill>
                <a:effectLst/>
                <a:latin typeface="Fira Code" panose="020B0809050000020004" pitchFamily="1" charset="0"/>
              </a:rPr>
              <a:t>    Text    </a:t>
            </a:r>
            <a:r>
              <a:rPr lang="en-US" b="0" dirty="0">
                <a:solidFill>
                  <a:srgbClr val="569CD6"/>
                </a:solidFill>
                <a:effectLst/>
                <a:latin typeface="Fira Code" panose="020B0809050000020004" pitchFamily="1" charset="0"/>
              </a:rPr>
              <a:t>string</a:t>
            </a:r>
            <a:endParaRPr lang="en-US" b="0" dirty="0">
              <a:solidFill>
                <a:srgbClr val="FFFFFF"/>
              </a:solidFill>
              <a:effectLst/>
              <a:latin typeface="Fira Code" panose="020B0809050000020004" pitchFamily="1" charset="0"/>
            </a:endParaRPr>
          </a:p>
          <a:p>
            <a:r>
              <a:rPr lang="en-US" b="0" dirty="0">
                <a:solidFill>
                  <a:srgbClr val="FFFFFF"/>
                </a:solidFill>
                <a:effectLst/>
                <a:latin typeface="Fira Code" panose="020B0809050000020004" pitchFamily="1" charset="0"/>
              </a:rPr>
              <a:t>}</a:t>
            </a:r>
            <a:endParaRPr lang="en-US" b="0" dirty="0">
              <a:solidFill>
                <a:srgbClr val="FFFFFF"/>
              </a:solidFill>
              <a:effectLst/>
              <a:latin typeface="Fira Code" panose="020B0809050000020004" pitchFamily="1" charset="0"/>
            </a:endParaRP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endParaRPr lang="en-US" sz="4400" i="1" dirty="0">
              <a:latin typeface="Aldhabi" panose="01000000000000000000" pitchFamily="2" charset="-78"/>
              <a:cs typeface="Aldhabi" panose="01000000000000000000" pitchFamily="2" charset="-78"/>
            </a:endParaRPr>
          </a:p>
          <a:p>
            <a:pPr algn="ct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1423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Some messages to the client may be considerably more complex than that. The </a:t>
            </a:r>
            <a:r>
              <a:rPr lang="en-US" sz="2000" i="1" dirty="0" err="1">
                <a:latin typeface="Amasis MT Pro Light" panose="020B0604020202020204" pitchFamily="18" charset="0"/>
                <a:cs typeface="Aldhabi" panose="01000000000000000000" pitchFamily="2" charset="-78"/>
              </a:rPr>
              <a:t>FullPage</a:t>
            </a:r>
            <a:r>
              <a:rPr lang="en-US" sz="2000" dirty="0">
                <a:latin typeface="Amasis MT Pro Light" panose="020B0604020202020204" pitchFamily="18" charset="0"/>
                <a:cs typeface="Aldhabi" panose="01000000000000000000" pitchFamily="2" charset="-78"/>
              </a:rPr>
              <a:t> and composite server-client communication entities are shown.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p:cNvSpPr txBox="1"/>
          <p:nvPr/>
        </p:nvSpPr>
        <p:spPr>
          <a:xfrm>
            <a:off x="432353" y="3086101"/>
            <a:ext cx="2971799" cy="2677656"/>
          </a:xfrm>
          <a:prstGeom prst="rect">
            <a:avLst/>
          </a:prstGeom>
          <a:noFill/>
        </p:spPr>
        <p:txBody>
          <a:bodyPr wrap="square" rtlCol="0">
            <a:spAutoFit/>
          </a:bodyPr>
          <a:lstStyle/>
          <a:p>
            <a:r>
              <a:rPr lang="en-US" sz="1400" b="0" dirty="0">
                <a:solidFill>
                  <a:srgbClr val="7CA668"/>
                </a:solidFill>
                <a:effectLst/>
                <a:latin typeface="Fira Code" panose="020B0809050000020004" pitchFamily="1" charset="0"/>
              </a:rPr>
              <a:t>// </a:t>
            </a:r>
            <a:r>
              <a:rPr lang="en-US" sz="1400" b="0" dirty="0" err="1">
                <a:solidFill>
                  <a:srgbClr val="7CA668"/>
                </a:solidFill>
                <a:effectLst/>
                <a:latin typeface="Fira Code" panose="020B0809050000020004" pitchFamily="1" charset="0"/>
              </a:rPr>
              <a:t>FullPage</a:t>
            </a:r>
            <a:r>
              <a:rPr lang="en-US" sz="1400" b="0" dirty="0">
                <a:solidFill>
                  <a:srgbClr val="7CA668"/>
                </a:solidFill>
                <a:effectLst/>
                <a:latin typeface="Fira Code" panose="020B0809050000020004" pitchFamily="1" charset="0"/>
              </a:rPr>
              <a:t> is returned when a user first requests comments for a new page. It contains an array of all comment data for that page.</a:t>
            </a:r>
            <a:endParaRPr lang="en-US" sz="1400" b="0" dirty="0">
              <a:solidFill>
                <a:srgbClr val="FFFFFF"/>
              </a:solidFill>
              <a:effectLst/>
              <a:latin typeface="Fira Code" panose="020B0809050000020004" pitchFamily="1" charset="0"/>
            </a:endParaRPr>
          </a:p>
          <a:p>
            <a:r>
              <a:rPr lang="en-US" sz="1400" b="0" dirty="0">
                <a:solidFill>
                  <a:srgbClr val="569CD6"/>
                </a:solidFill>
                <a:effectLst/>
                <a:latin typeface="Fira Code" panose="020B0809050000020004" pitchFamily="1" charset="0"/>
              </a:rPr>
              <a:t>type</a:t>
            </a:r>
            <a:r>
              <a:rPr lang="en-US" sz="1400" b="0" dirty="0">
                <a:solidFill>
                  <a:srgbClr val="FFFFFF"/>
                </a:solidFill>
                <a:effectLst/>
                <a:latin typeface="Fira Code" panose="020B0809050000020004" pitchFamily="1" charset="0"/>
              </a:rPr>
              <a:t> </a:t>
            </a:r>
            <a:r>
              <a:rPr lang="en-US" sz="1400" b="0" dirty="0" err="1">
                <a:solidFill>
                  <a:srgbClr val="4EC9B0"/>
                </a:solidFill>
                <a:effectLst/>
                <a:latin typeface="Fira Code" panose="020B0809050000020004" pitchFamily="1" charset="0"/>
              </a:rPr>
              <a:t>FullPage</a:t>
            </a:r>
            <a:r>
              <a:rPr lang="en-US" sz="1400" b="0" dirty="0">
                <a:solidFill>
                  <a:srgbClr val="FFFFFF"/>
                </a:solidFill>
                <a:effectLst/>
                <a:latin typeface="Fira Code" panose="020B0809050000020004" pitchFamily="1" charset="0"/>
              </a:rPr>
              <a:t> </a:t>
            </a:r>
            <a:r>
              <a:rPr lang="en-US" sz="1400" b="0" dirty="0">
                <a:solidFill>
                  <a:srgbClr val="569CD6"/>
                </a:solidFill>
                <a:effectLst/>
                <a:latin typeface="Fira Code" panose="020B0809050000020004" pitchFamily="1" charset="0"/>
              </a:rPr>
              <a:t>struct</a:t>
            </a:r>
            <a:r>
              <a:rPr lang="en-US" sz="1400" b="0" dirty="0">
                <a:solidFill>
                  <a:srgbClr val="FFFFFF"/>
                </a:solidFill>
                <a:effectLst/>
                <a:latin typeface="Fira Code" panose="020B0809050000020004" pitchFamily="1" charset="0"/>
              </a:rPr>
              <a:t> {</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Comments []Comment</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Domain   </a:t>
            </a:r>
            <a:r>
              <a:rPr lang="en-US" sz="1400" b="0" dirty="0">
                <a:solidFill>
                  <a:srgbClr val="569CD6"/>
                </a:solidFill>
                <a:effectLst/>
                <a:latin typeface="Fira Code" panose="020B0809050000020004" pitchFamily="1" charset="0"/>
              </a:rPr>
              <a:t>string</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Path     </a:t>
            </a:r>
            <a:r>
              <a:rPr lang="en-US" sz="1400" b="0" dirty="0">
                <a:solidFill>
                  <a:srgbClr val="569CD6"/>
                </a:solidFill>
                <a:effectLst/>
                <a:latin typeface="Fira Code" panose="020B0809050000020004" pitchFamily="1" charset="0"/>
              </a:rPr>
              <a:t>string</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a:t>
            </a:r>
            <a:endParaRPr lang="en-US" sz="1400" b="0" dirty="0">
              <a:solidFill>
                <a:srgbClr val="FFFFFF"/>
              </a:solidFill>
              <a:effectLst/>
              <a:latin typeface="Fira Code" panose="020B0809050000020004" pitchFamily="1" charset="0"/>
            </a:endParaRPr>
          </a:p>
          <a:p>
            <a:endParaRPr lang="en-US" sz="1400" dirty="0"/>
          </a:p>
        </p:txBody>
      </p:sp>
      <p:sp>
        <p:nvSpPr>
          <p:cNvPr id="3" name="TextBox 2"/>
          <p:cNvSpPr txBox="1"/>
          <p:nvPr/>
        </p:nvSpPr>
        <p:spPr>
          <a:xfrm>
            <a:off x="3644347" y="2654302"/>
            <a:ext cx="4064553" cy="3754874"/>
          </a:xfrm>
          <a:prstGeom prst="rect">
            <a:avLst/>
          </a:prstGeom>
          <a:noFill/>
        </p:spPr>
        <p:txBody>
          <a:bodyPr wrap="square" rtlCol="0">
            <a:spAutoFit/>
          </a:bodyPr>
          <a:lstStyle/>
          <a:p>
            <a:r>
              <a:rPr lang="en-US" sz="1400" b="0" dirty="0">
                <a:solidFill>
                  <a:srgbClr val="7CA668"/>
                </a:solidFill>
                <a:effectLst/>
                <a:latin typeface="Fira Code" panose="020B0809050000020004" pitchFamily="1" charset="0"/>
              </a:rPr>
              <a:t>// Comment provides the data the Front End needs to render a comment.</a:t>
            </a:r>
            <a:endParaRPr lang="en-US" sz="1400" b="0" dirty="0">
              <a:solidFill>
                <a:srgbClr val="FFFFFF"/>
              </a:solidFill>
              <a:effectLst/>
              <a:latin typeface="Fira Code" panose="020B0809050000020004" pitchFamily="1" charset="0"/>
            </a:endParaRPr>
          </a:p>
          <a:p>
            <a:r>
              <a:rPr lang="en-US" sz="1400" b="0" dirty="0">
                <a:solidFill>
                  <a:srgbClr val="569CD6"/>
                </a:solidFill>
                <a:effectLst/>
                <a:latin typeface="Fira Code" panose="020B0809050000020004" pitchFamily="1" charset="0"/>
              </a:rPr>
              <a:t>type</a:t>
            </a:r>
            <a:r>
              <a:rPr lang="en-US" sz="1400" b="0" dirty="0">
                <a:solidFill>
                  <a:srgbClr val="FFFFFF"/>
                </a:solidFill>
                <a:effectLst/>
                <a:latin typeface="Fira Code" panose="020B0809050000020004" pitchFamily="1" charset="0"/>
              </a:rPr>
              <a:t> </a:t>
            </a:r>
            <a:r>
              <a:rPr lang="en-US" sz="1400" b="0" dirty="0">
                <a:solidFill>
                  <a:srgbClr val="4EC9B0"/>
                </a:solidFill>
                <a:effectLst/>
                <a:latin typeface="Fira Code" panose="020B0809050000020004" pitchFamily="1" charset="0"/>
              </a:rPr>
              <a:t>Comment</a:t>
            </a:r>
            <a:r>
              <a:rPr lang="en-US" sz="1400" b="0" dirty="0">
                <a:solidFill>
                  <a:srgbClr val="FFFFFF"/>
                </a:solidFill>
                <a:effectLst/>
                <a:latin typeface="Fira Code" panose="020B0809050000020004" pitchFamily="1" charset="0"/>
              </a:rPr>
              <a:t> </a:t>
            </a:r>
            <a:r>
              <a:rPr lang="en-US" sz="1400" b="0" dirty="0">
                <a:solidFill>
                  <a:srgbClr val="569CD6"/>
                </a:solidFill>
                <a:effectLst/>
                <a:latin typeface="Fira Code" panose="020B0809050000020004" pitchFamily="1" charset="0"/>
              </a:rPr>
              <a:t>struct</a:t>
            </a:r>
            <a:r>
              <a:rPr lang="en-US" sz="1400" b="0" dirty="0">
                <a:solidFill>
                  <a:srgbClr val="FFFFFF"/>
                </a:solidFill>
                <a:effectLst/>
                <a:latin typeface="Fira Code" panose="020B0809050000020004" pitchFamily="1" charset="0"/>
              </a:rPr>
              <a:t> {</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a:t>
            </a:r>
            <a:r>
              <a:rPr lang="en-US" sz="1400" b="0" dirty="0" err="1">
                <a:solidFill>
                  <a:srgbClr val="FFFFFF"/>
                </a:solidFill>
                <a:effectLst/>
                <a:latin typeface="Fira Code" panose="020B0809050000020004" pitchFamily="1" charset="0"/>
              </a:rPr>
              <a:t>UserId</a:t>
            </a:r>
            <a:r>
              <a:rPr lang="en-US" sz="1400" b="0" dirty="0">
                <a:solidFill>
                  <a:srgbClr val="FFFFFF"/>
                </a:solidFill>
                <a:effectLst/>
                <a:latin typeface="Fira Code" panose="020B0809050000020004" pitchFamily="1" charset="0"/>
              </a:rPr>
              <a:t>     </a:t>
            </a:r>
            <a:r>
              <a:rPr lang="en-US" sz="1400" b="0" dirty="0">
                <a:solidFill>
                  <a:srgbClr val="569CD6"/>
                </a:solidFill>
                <a:effectLst/>
                <a:latin typeface="Fira Code" panose="020B0809050000020004" pitchFamily="1" charset="0"/>
              </a:rPr>
              <a:t>int64</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Username   </a:t>
            </a:r>
            <a:r>
              <a:rPr lang="en-US" sz="1400" b="0" dirty="0">
                <a:solidFill>
                  <a:srgbClr val="569CD6"/>
                </a:solidFill>
                <a:effectLst/>
                <a:latin typeface="Fira Code" panose="020B0809050000020004" pitchFamily="1" charset="0"/>
              </a:rPr>
              <a:t>string</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a:t>
            </a:r>
            <a:r>
              <a:rPr lang="en-US" sz="1400" b="0" dirty="0" err="1">
                <a:solidFill>
                  <a:srgbClr val="FFFFFF"/>
                </a:solidFill>
                <a:effectLst/>
                <a:latin typeface="Fira Code" panose="020B0809050000020004" pitchFamily="1" charset="0"/>
              </a:rPr>
              <a:t>CommentId</a:t>
            </a:r>
            <a:r>
              <a:rPr lang="en-US" sz="1400" b="0" dirty="0">
                <a:solidFill>
                  <a:srgbClr val="FFFFFF"/>
                </a:solidFill>
                <a:effectLst/>
                <a:latin typeface="Fira Code" panose="020B0809050000020004" pitchFamily="1" charset="0"/>
              </a:rPr>
              <a:t>  </a:t>
            </a:r>
            <a:r>
              <a:rPr lang="en-US" sz="1400" b="0" dirty="0">
                <a:solidFill>
                  <a:srgbClr val="569CD6"/>
                </a:solidFill>
                <a:effectLst/>
                <a:latin typeface="Fira Code" panose="020B0809050000020004" pitchFamily="1" charset="0"/>
              </a:rPr>
              <a:t>int64</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Content    </a:t>
            </a:r>
            <a:r>
              <a:rPr lang="en-US" sz="1400" b="0" dirty="0">
                <a:solidFill>
                  <a:srgbClr val="569CD6"/>
                </a:solidFill>
                <a:effectLst/>
                <a:latin typeface="Fira Code" panose="020B0809050000020004" pitchFamily="1" charset="0"/>
              </a:rPr>
              <a:t>string</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Factual    </a:t>
            </a:r>
            <a:r>
              <a:rPr lang="en-US" sz="1400" b="0" dirty="0" err="1">
                <a:solidFill>
                  <a:srgbClr val="FFFFFF"/>
                </a:solidFill>
                <a:effectLst/>
                <a:latin typeface="Fira Code" panose="020B0809050000020004" pitchFamily="1" charset="0"/>
              </a:rPr>
              <a:t>CommentVoteDimension</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Funny      </a:t>
            </a:r>
            <a:r>
              <a:rPr lang="en-US" sz="1400" b="0" dirty="0" err="1">
                <a:solidFill>
                  <a:srgbClr val="FFFFFF"/>
                </a:solidFill>
                <a:effectLst/>
                <a:latin typeface="Fira Code" panose="020B0809050000020004" pitchFamily="1" charset="0"/>
              </a:rPr>
              <a:t>CommentVoteDimension</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Agree      </a:t>
            </a:r>
            <a:r>
              <a:rPr lang="en-US" sz="1400" b="0" dirty="0" err="1">
                <a:solidFill>
                  <a:srgbClr val="FFFFFF"/>
                </a:solidFill>
                <a:effectLst/>
                <a:latin typeface="Fira Code" panose="020B0809050000020004" pitchFamily="1" charset="0"/>
              </a:rPr>
              <a:t>CommentVoteDimension</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Hidden     </a:t>
            </a:r>
            <a:r>
              <a:rPr lang="en-US" sz="1400" b="0" dirty="0">
                <a:solidFill>
                  <a:srgbClr val="569CD6"/>
                </a:solidFill>
                <a:effectLst/>
                <a:latin typeface="Fira Code" panose="020B0809050000020004" pitchFamily="1" charset="0"/>
              </a:rPr>
              <a:t>bool</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Parent     </a:t>
            </a:r>
            <a:r>
              <a:rPr lang="en-US" sz="1400" b="0" dirty="0">
                <a:solidFill>
                  <a:srgbClr val="569CD6"/>
                </a:solidFill>
                <a:effectLst/>
                <a:latin typeface="Fira Code" panose="020B0809050000020004" pitchFamily="1" charset="0"/>
              </a:rPr>
              <a:t>int64</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Removed    </a:t>
            </a:r>
            <a:r>
              <a:rPr lang="en-US" sz="1400" b="0" dirty="0">
                <a:solidFill>
                  <a:srgbClr val="569CD6"/>
                </a:solidFill>
                <a:effectLst/>
                <a:latin typeface="Fira Code" panose="020B0809050000020004" pitchFamily="1" charset="0"/>
              </a:rPr>
              <a:t>bool</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a:t>
            </a:r>
            <a:r>
              <a:rPr lang="en-US" sz="1400" b="0" dirty="0" err="1">
                <a:solidFill>
                  <a:srgbClr val="FFFFFF"/>
                </a:solidFill>
                <a:effectLst/>
                <a:latin typeface="Fira Code" panose="020B0809050000020004" pitchFamily="1" charset="0"/>
              </a:rPr>
              <a:t>TimePosted</a:t>
            </a:r>
            <a:r>
              <a:rPr lang="en-US" sz="1400" b="0" dirty="0">
                <a:solidFill>
                  <a:srgbClr val="FFFFFF"/>
                </a:solidFill>
                <a:effectLst/>
                <a:latin typeface="Fira Code" panose="020B0809050000020004" pitchFamily="1" charset="0"/>
              </a:rPr>
              <a:t> </a:t>
            </a:r>
            <a:r>
              <a:rPr lang="en-US" sz="1400" b="0" dirty="0">
                <a:solidFill>
                  <a:srgbClr val="569CD6"/>
                </a:solidFill>
                <a:effectLst/>
                <a:latin typeface="Fira Code" panose="020B0809050000020004" pitchFamily="1" charset="0"/>
              </a:rPr>
              <a:t>int64</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a:t>
            </a:r>
            <a:endParaRPr lang="en-US" sz="1400" b="0" dirty="0">
              <a:solidFill>
                <a:srgbClr val="FFFFFF"/>
              </a:solidFill>
              <a:effectLst/>
              <a:latin typeface="Fira Code" panose="020B0809050000020004" pitchFamily="1" charset="0"/>
            </a:endParaRPr>
          </a:p>
          <a:p>
            <a:endParaRPr lang="en-US" sz="1400" dirty="0"/>
          </a:p>
        </p:txBody>
      </p:sp>
      <p:sp>
        <p:nvSpPr>
          <p:cNvPr id="5" name="TextBox 4"/>
          <p:cNvSpPr txBox="1"/>
          <p:nvPr/>
        </p:nvSpPr>
        <p:spPr>
          <a:xfrm>
            <a:off x="7949095" y="3277275"/>
            <a:ext cx="3822147" cy="2031325"/>
          </a:xfrm>
          <a:prstGeom prst="rect">
            <a:avLst/>
          </a:prstGeom>
          <a:noFill/>
        </p:spPr>
        <p:txBody>
          <a:bodyPr wrap="square" rtlCol="0">
            <a:spAutoFit/>
          </a:bodyPr>
          <a:lstStyle/>
          <a:p>
            <a:r>
              <a:rPr lang="en-US" sz="1400" b="0" dirty="0">
                <a:solidFill>
                  <a:srgbClr val="7CA668"/>
                </a:solidFill>
                <a:effectLst/>
                <a:latin typeface="Fira Code" panose="020B0809050000020004" pitchFamily="1" charset="0"/>
              </a:rPr>
              <a:t>// </a:t>
            </a:r>
            <a:r>
              <a:rPr lang="en-US" sz="1400" b="0" dirty="0" err="1">
                <a:solidFill>
                  <a:srgbClr val="7CA668"/>
                </a:solidFill>
                <a:effectLst/>
                <a:latin typeface="Fira Code" panose="020B0809050000020004" pitchFamily="1" charset="0"/>
              </a:rPr>
              <a:t>CommentVoteDimension</a:t>
            </a:r>
            <a:r>
              <a:rPr lang="en-US" sz="1400" b="0" dirty="0">
                <a:solidFill>
                  <a:srgbClr val="7CA668"/>
                </a:solidFill>
                <a:effectLst/>
                <a:latin typeface="Fira Code" panose="020B0809050000020004" pitchFamily="1" charset="0"/>
              </a:rPr>
              <a:t> contains data for the number of votes on a comment.</a:t>
            </a:r>
            <a:endParaRPr lang="en-US" sz="1400" b="0" dirty="0">
              <a:solidFill>
                <a:srgbClr val="FFFFFF"/>
              </a:solidFill>
              <a:effectLst/>
              <a:latin typeface="Fira Code" panose="020B0809050000020004" pitchFamily="1" charset="0"/>
            </a:endParaRPr>
          </a:p>
          <a:p>
            <a:r>
              <a:rPr lang="en-US" sz="1400" b="0" dirty="0">
                <a:solidFill>
                  <a:srgbClr val="569CD6"/>
                </a:solidFill>
                <a:effectLst/>
                <a:latin typeface="Fira Code" panose="020B0809050000020004" pitchFamily="1" charset="0"/>
              </a:rPr>
              <a:t>type</a:t>
            </a:r>
            <a:r>
              <a:rPr lang="en-US" sz="1400" b="0" dirty="0">
                <a:solidFill>
                  <a:srgbClr val="FFFFFF"/>
                </a:solidFill>
                <a:effectLst/>
                <a:latin typeface="Fira Code" panose="020B0809050000020004" pitchFamily="1" charset="0"/>
              </a:rPr>
              <a:t> </a:t>
            </a:r>
            <a:r>
              <a:rPr lang="en-US" sz="1400" b="0" dirty="0" err="1">
                <a:solidFill>
                  <a:srgbClr val="4EC9B0"/>
                </a:solidFill>
                <a:effectLst/>
                <a:latin typeface="Fira Code" panose="020B0809050000020004" pitchFamily="1" charset="0"/>
              </a:rPr>
              <a:t>CommentVoteDimension</a:t>
            </a:r>
            <a:r>
              <a:rPr lang="en-US" sz="1400" b="0" dirty="0">
                <a:solidFill>
                  <a:srgbClr val="FFFFFF"/>
                </a:solidFill>
                <a:effectLst/>
                <a:latin typeface="Fira Code" panose="020B0809050000020004" pitchFamily="1" charset="0"/>
              </a:rPr>
              <a:t> </a:t>
            </a:r>
            <a:r>
              <a:rPr lang="en-US" sz="1400" b="0" dirty="0">
                <a:solidFill>
                  <a:srgbClr val="569CD6"/>
                </a:solidFill>
                <a:effectLst/>
                <a:latin typeface="Fira Code" panose="020B0809050000020004" pitchFamily="1" charset="0"/>
              </a:rPr>
              <a:t>struct</a:t>
            </a:r>
            <a:r>
              <a:rPr lang="en-US" sz="1400" b="0" dirty="0">
                <a:solidFill>
                  <a:srgbClr val="FFFFFF"/>
                </a:solidFill>
                <a:effectLst/>
                <a:latin typeface="Fira Code" panose="020B0809050000020004" pitchFamily="1" charset="0"/>
              </a:rPr>
              <a:t> {</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a:t>
            </a:r>
            <a:r>
              <a:rPr lang="en-US" sz="1400" b="0" dirty="0" err="1">
                <a:solidFill>
                  <a:srgbClr val="FFFFFF"/>
                </a:solidFill>
                <a:effectLst/>
                <a:latin typeface="Fira Code" panose="020B0809050000020004" pitchFamily="1" charset="0"/>
              </a:rPr>
              <a:t>AlreadyVoted</a:t>
            </a:r>
            <a:r>
              <a:rPr lang="en-US" sz="1400" b="0" dirty="0">
                <a:solidFill>
                  <a:srgbClr val="FFFFFF"/>
                </a:solidFill>
                <a:effectLst/>
                <a:latin typeface="Fira Code" panose="020B0809050000020004" pitchFamily="1" charset="0"/>
              </a:rPr>
              <a:t> </a:t>
            </a:r>
            <a:r>
              <a:rPr lang="en-US" sz="1400" b="0" dirty="0">
                <a:solidFill>
                  <a:srgbClr val="569CD6"/>
                </a:solidFill>
                <a:effectLst/>
                <a:latin typeface="Fira Code" panose="020B0809050000020004" pitchFamily="1" charset="0"/>
              </a:rPr>
              <a:t>int8</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Downs        </a:t>
            </a:r>
            <a:r>
              <a:rPr lang="en-US" sz="1400" b="0" dirty="0">
                <a:solidFill>
                  <a:srgbClr val="569CD6"/>
                </a:solidFill>
                <a:effectLst/>
                <a:latin typeface="Fira Code" panose="020B0809050000020004" pitchFamily="1" charset="0"/>
              </a:rPr>
              <a:t>int64</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    Ups          </a:t>
            </a:r>
            <a:r>
              <a:rPr lang="en-US" sz="1400" b="0" dirty="0">
                <a:solidFill>
                  <a:srgbClr val="569CD6"/>
                </a:solidFill>
                <a:effectLst/>
                <a:latin typeface="Fira Code" panose="020B0809050000020004" pitchFamily="1" charset="0"/>
              </a:rPr>
              <a:t>int64</a:t>
            </a:r>
            <a:endParaRPr lang="en-US" sz="1400" b="0" dirty="0">
              <a:solidFill>
                <a:srgbClr val="FFFFFF"/>
              </a:solidFill>
              <a:effectLst/>
              <a:latin typeface="Fira Code" panose="020B0809050000020004" pitchFamily="1" charset="0"/>
            </a:endParaRPr>
          </a:p>
          <a:p>
            <a:r>
              <a:rPr lang="en-US" sz="1400" b="0" dirty="0">
                <a:solidFill>
                  <a:srgbClr val="FFFFFF"/>
                </a:solidFill>
                <a:effectLst/>
                <a:latin typeface="Fira Code" panose="020B0809050000020004" pitchFamily="1" charset="0"/>
              </a:rPr>
              <a:t>}</a:t>
            </a:r>
            <a:endParaRPr lang="en-US" sz="1400" b="0" dirty="0">
              <a:solidFill>
                <a:srgbClr val="FFFFFF"/>
              </a:solidFill>
              <a:effectLst/>
              <a:latin typeface="Fira Code" panose="020B0809050000020004" pitchFamily="1"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p:cNvPicPr>
            <a:picLocks noChangeAspect="1"/>
          </p:cNvPicPr>
          <p:nvPr/>
        </p:nvPicPr>
        <p:blipFill>
          <a:blip r:embed="rId1"/>
          <a:stretch>
            <a:fillRect/>
          </a:stretch>
        </p:blipFill>
        <p:spPr>
          <a:xfrm>
            <a:off x="0" y="1283757"/>
            <a:ext cx="12192000" cy="5611285"/>
          </a:xfrm>
          <a:prstGeom prst="rect">
            <a:avLst/>
          </a:prstGeom>
        </p:spPr>
      </p:pic>
      <p:sp>
        <p:nvSpPr>
          <p:cNvPr id="2" name="Oval 1"/>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primary purpose of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is to wrap calls to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(the code-generation software), abstracting and simplifying the database operations. </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abstractions are implemented as methods of the object </a:t>
            </a:r>
            <a:r>
              <a:rPr lang="en-US" sz="2000" i="1" dirty="0" err="1">
                <a:latin typeface="Amasis MT Pro Light" panose="020B0604020202020204" pitchFamily="18" charset="0"/>
                <a:cs typeface="Aldhabi" panose="01000000000000000000" pitchFamily="2" charset="-78"/>
              </a:rPr>
              <a:t>database.Store</a:t>
            </a:r>
            <a:r>
              <a:rPr lang="en-US" sz="2000" dirty="0">
                <a:latin typeface="Amasis MT Pro Light" panose="020B0604020202020204" pitchFamily="18" charset="0"/>
                <a:cs typeface="Aldhabi" panose="01000000000000000000" pitchFamily="2" charset="-78"/>
              </a:rPr>
              <a:t>, which is referenced as a top-level member of </a:t>
            </a:r>
            <a:r>
              <a:rPr lang="en-US" sz="2000" i="1" dirty="0" err="1">
                <a:latin typeface="Amasis MT Pro Light" panose="020B0604020202020204" pitchFamily="18" charset="0"/>
                <a:cs typeface="Aldhabi" panose="01000000000000000000" pitchFamily="2" charset="-78"/>
              </a:rPr>
              <a:t>server.Server</a:t>
            </a:r>
            <a:r>
              <a:rPr lang="en-US" sz="2000" i="1" dirty="0">
                <a:latin typeface="Amasis MT Pro Light" panose="020B0604020202020204" pitchFamily="18" charset="0"/>
                <a:cs typeface="Aldhabi" panose="01000000000000000000" pitchFamily="2" charset="-78"/>
              </a:rPr>
              <a:t>.</a:t>
            </a:r>
            <a:endParaRPr lang="en-US" sz="2000" i="1"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Store</a:t>
            </a:r>
            <a:r>
              <a:rPr lang="en-US" sz="2000" dirty="0">
                <a:latin typeface="Amasis MT Pro Light" panose="020B0604020202020204" pitchFamily="18" charset="0"/>
                <a:cs typeface="Aldhabi" panose="01000000000000000000" pitchFamily="2" charset="-78"/>
              </a:rPr>
              <a:t> contains a reference to </a:t>
            </a:r>
            <a:r>
              <a:rPr lang="en-US" sz="2000" i="1" dirty="0" err="1">
                <a:latin typeface="Amasis MT Pro Light" panose="020B0604020202020204" pitchFamily="18" charset="0"/>
                <a:cs typeface="Aldhabi" panose="01000000000000000000" pitchFamily="2" charset="-78"/>
              </a:rPr>
              <a:t>generated.Queries</a:t>
            </a:r>
            <a:r>
              <a:rPr lang="en-US" sz="2000" i="1" dirty="0">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as </a:t>
            </a:r>
            <a:r>
              <a:rPr lang="en-US" sz="2000" i="1" dirty="0" err="1">
                <a:latin typeface="Amasis MT Pro Light" panose="020B0604020202020204" pitchFamily="18" charset="0"/>
                <a:cs typeface="Aldhabi" panose="01000000000000000000" pitchFamily="2" charset="-78"/>
              </a:rPr>
              <a:t>Store.Queries</a:t>
            </a:r>
            <a:r>
              <a:rPr lang="en-US" sz="2000" i="1" dirty="0">
                <a:latin typeface="Amasis MT Pro Light" panose="020B0604020202020204" pitchFamily="18" charset="0"/>
                <a:cs typeface="Aldhabi" panose="01000000000000000000" pitchFamily="2" charset="-78"/>
              </a:rPr>
              <a:t>.</a:t>
            </a:r>
            <a:r>
              <a:rPr lang="en-US" sz="2000" dirty="0">
                <a:latin typeface="Amasis MT Pro Light" panose="020B0604020202020204" pitchFamily="18" charset="0"/>
                <a:cs typeface="Aldhabi" panose="01000000000000000000" pitchFamily="2" charset="-78"/>
              </a:rPr>
              <a:t> </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Store methods may make one or more calls to </a:t>
            </a:r>
            <a:r>
              <a:rPr lang="en-US" sz="2000" i="1" dirty="0" err="1">
                <a:latin typeface="Amasis MT Pro Light" panose="020B0604020202020204" pitchFamily="18" charset="0"/>
                <a:cs typeface="Aldhabi" panose="01000000000000000000" pitchFamily="2" charset="-78"/>
              </a:rPr>
              <a:t>Store.Queries</a:t>
            </a:r>
            <a:r>
              <a:rPr lang="en-US" sz="2000" dirty="0">
                <a:latin typeface="Amasis MT Pro Light" panose="020B0604020202020204" pitchFamily="18" charset="0"/>
                <a:cs typeface="Aldhabi" panose="01000000000000000000" pitchFamily="2" charset="-78"/>
              </a:rPr>
              <a:t> and return either some primitive or transform the data returned by </a:t>
            </a:r>
            <a:r>
              <a:rPr lang="en-US" sz="2000" i="1" dirty="0">
                <a:latin typeface="Amasis MT Pro Light" panose="020B0604020202020204" pitchFamily="18" charset="0"/>
                <a:cs typeface="Aldhabi" panose="01000000000000000000" pitchFamily="2" charset="-78"/>
              </a:rPr>
              <a:t>Queries</a:t>
            </a:r>
            <a:r>
              <a:rPr lang="en-US" sz="2000" dirty="0">
                <a:latin typeface="Amasis MT Pro Light" panose="020B0604020202020204" pitchFamily="18" charset="0"/>
                <a:cs typeface="Aldhabi" panose="01000000000000000000" pitchFamily="2" charset="-78"/>
              </a:rPr>
              <a:t> into some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and return that.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For example, when initializing a </a:t>
            </a:r>
            <a:r>
              <a:rPr lang="en-US" sz="2000" dirty="0" err="1">
                <a:latin typeface="Amasis MT Pro Light" panose="020B0604020202020204" pitchFamily="18" charset="0"/>
                <a:cs typeface="Aldhabi" panose="01000000000000000000" pitchFamily="2" charset="-78"/>
              </a:rPr>
              <a:t>UserController</a:t>
            </a:r>
            <a:r>
              <a:rPr lang="en-US" sz="2000" dirty="0">
                <a:latin typeface="Amasis MT Pro Light" panose="020B0604020202020204" pitchFamily="18" charset="0"/>
                <a:cs typeface="Aldhabi" panose="01000000000000000000" pitchFamily="2" charset="-78"/>
              </a:rPr>
              <a:t> (described later), we will need to know whether they are an admin. This information is stored in the </a:t>
            </a:r>
            <a:r>
              <a:rPr lang="en-US" sz="2000" dirty="0" err="1">
                <a:latin typeface="Amasis MT Pro Light" panose="020B0604020202020204" pitchFamily="18" charset="0"/>
                <a:cs typeface="Aldhabi" panose="01000000000000000000" pitchFamily="2" charset="-78"/>
              </a:rPr>
              <a:t>AdminAssignments</a:t>
            </a:r>
            <a:r>
              <a:rPr lang="en-US" sz="2000" dirty="0">
                <a:latin typeface="Amasis MT Pro Light" panose="020B0604020202020204" pitchFamily="18" charset="0"/>
                <a:cs typeface="Aldhabi" panose="01000000000000000000" pitchFamily="2" charset="-78"/>
              </a:rPr>
              <a:t> table, not in the Users table. Store provides a Boolean-returning method for determining Admin status of a user.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p:cNvPicPr>
            <a:picLocks noChangeAspect="1"/>
          </p:cNvPicPr>
          <p:nvPr/>
        </p:nvPicPr>
        <p:blipFill>
          <a:blip r:embed="rId1"/>
          <a:stretch>
            <a:fillRect/>
          </a:stretch>
        </p:blipFill>
        <p:spPr>
          <a:xfrm>
            <a:off x="494748" y="3114674"/>
            <a:ext cx="11070248" cy="35909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7" name="Picture 6"/>
          <p:cNvPicPr>
            <a:picLocks noChangeAspect="1"/>
          </p:cNvPicPr>
          <p:nvPr/>
        </p:nvPicPr>
        <p:blipFill>
          <a:blip r:embed="rId1"/>
          <a:stretch>
            <a:fillRect/>
          </a:stretch>
        </p:blipFill>
        <p:spPr>
          <a:xfrm>
            <a:off x="1130299" y="2933095"/>
            <a:ext cx="9427849" cy="38360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p:cNvPicPr>
            <a:picLocks noChangeAspect="1"/>
          </p:cNvPicPr>
          <p:nvPr/>
        </p:nvPicPr>
        <p:blipFill>
          <a:blip r:embed="rId1"/>
          <a:stretch>
            <a:fillRect/>
          </a:stretch>
        </p:blipFill>
        <p:spPr>
          <a:xfrm>
            <a:off x="0" y="1283757"/>
            <a:ext cx="12192000" cy="5611285"/>
          </a:xfrm>
          <a:prstGeom prst="rect">
            <a:avLst/>
          </a:prstGeom>
        </p:spPr>
      </p:pic>
      <p:sp>
        <p:nvSpPr>
          <p:cNvPr id="2" name="Oval 1"/>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entity associated with users as they navigate around server data is </a:t>
            </a:r>
            <a:r>
              <a:rPr lang="en-US" sz="2000" dirty="0" err="1">
                <a:latin typeface="Amasis MT Pro Light" panose="020B0604020202020204" pitchFamily="18" charset="0"/>
                <a:cs typeface="Aldhabi" panose="01000000000000000000" pitchFamily="2" charset="-78"/>
              </a:rPr>
              <a:t>UserControllerInterface</a:t>
            </a:r>
            <a:r>
              <a:rPr lang="en-US" sz="2000" dirty="0">
                <a:latin typeface="Amasis MT Pro Light" panose="020B0604020202020204" pitchFamily="18" charset="0"/>
                <a:cs typeface="Aldhabi" panose="01000000000000000000" pitchFamily="2" charset="-78"/>
              </a:rPr>
              <a:t>.</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interface can be a </a:t>
            </a:r>
            <a:r>
              <a:rPr lang="en-US" sz="2000"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MemberController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DomainModeratorController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GlobalModeratorController</a:t>
            </a:r>
            <a:r>
              <a:rPr lang="en-US" sz="2000" dirty="0">
                <a:latin typeface="Amasis MT Pro Light" panose="020B0604020202020204" pitchFamily="18" charset="0"/>
                <a:cs typeface="Aldhabi" panose="01000000000000000000" pitchFamily="2" charset="-78"/>
              </a:rPr>
              <a:t>, or </a:t>
            </a:r>
            <a:r>
              <a:rPr lang="en-US" sz="2000" dirty="0" err="1">
                <a:latin typeface="Amasis MT Pro Light" panose="020B0604020202020204" pitchFamily="18" charset="0"/>
                <a:cs typeface="Aldhabi" panose="01000000000000000000" pitchFamily="2" charset="-78"/>
              </a:rPr>
              <a:t>AdminController</a:t>
            </a:r>
            <a:r>
              <a:rPr lang="en-US" sz="2000" dirty="0">
                <a:latin typeface="Amasis MT Pro Light" panose="020B0604020202020204" pitchFamily="18" charset="0"/>
                <a:cs typeface="Aldhabi" panose="01000000000000000000" pitchFamily="2" charset="-78"/>
              </a:rPr>
              <a:t> ; all implement the methods and are used polymorphically.</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t>
            </a:r>
            <a:r>
              <a:rPr lang="en-US" sz="2000" dirty="0" err="1">
                <a:latin typeface="Amasis MT Pro Light" panose="020B0604020202020204" pitchFamily="18" charset="0"/>
                <a:cs typeface="Aldhabi" panose="01000000000000000000" pitchFamily="2" charset="-78"/>
              </a:rPr>
              <a:t>UserManager</a:t>
            </a:r>
            <a:r>
              <a:rPr lang="en-US" sz="2000" dirty="0">
                <a:latin typeface="Amasis MT Pro Light" panose="020B0604020202020204" pitchFamily="18" charset="0"/>
                <a:cs typeface="Aldhabi" panose="01000000000000000000" pitchFamily="2" charset="-78"/>
              </a:rPr>
              <a:t> maintains a map of all guest controllers who have recently accessed Comment Anywhere in one map, and all member-or-higher controllers in another.</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Each Page, representing a distinct comment section initialized from database data, also keeps a map of controllers that are currently viewing it, so that it can de-initialize when its data is no longer needed.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What Is Comment Anywhere?</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185952" cy="2862322"/>
          </a:xfrm>
          <a:prstGeom prst="rect">
            <a:avLst/>
          </a:prstGeom>
          <a:noFill/>
        </p:spPr>
        <p:txBody>
          <a:bodyPr wrap="square" rtlCol="0">
            <a:spAutoFit/>
          </a:bodyPr>
          <a:lstStyle/>
          <a:p>
            <a:r>
              <a:rPr lang="en-US" sz="2000" dirty="0">
                <a:latin typeface="Amasis MT Pro Light" panose="020B0604020202020204" pitchFamily="18" charset="0"/>
                <a:cs typeface="Aldhabi" panose="01000000000000000000" pitchFamily="2" charset="-78"/>
              </a:rPr>
              <a:t>Comment Anywhere is a web service that allows users to access a unique comment section for </a:t>
            </a:r>
            <a:r>
              <a:rPr lang="en-US" sz="2000" dirty="0">
                <a:solidFill>
                  <a:srgbClr val="FFFF00"/>
                </a:solidFill>
                <a:latin typeface="Amasis MT Pro Light" panose="020B0604020202020204" pitchFamily="18" charset="0"/>
                <a:cs typeface="Aldhabi" panose="01000000000000000000" pitchFamily="2" charset="-78"/>
              </a:rPr>
              <a:t>any webpage on the internet</a:t>
            </a:r>
            <a:r>
              <a:rPr lang="en-US" sz="2000" i="1" dirty="0">
                <a:latin typeface="Amasis MT Pro Light" panose="020B0604020202020204" pitchFamily="18" charset="0"/>
                <a:cs typeface="Aldhabi" panose="01000000000000000000" pitchFamily="2" charset="-78"/>
              </a:rPr>
              <a:t>.</a:t>
            </a:r>
            <a:endParaRPr lang="en-US" sz="2000" i="1" dirty="0">
              <a:latin typeface="Amasis MT Pro Light" panose="020B0604020202020204" pitchFamily="18" charset="0"/>
              <a:cs typeface="Aldhabi" panose="01000000000000000000" pitchFamily="2" charset="-78"/>
            </a:endParaRP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 Sections are viewed and posted to via the Comment Anywhere Front End, which is a browser extension for Mozilla Firefox that any internet user can download and install in their browser.</a:t>
            </a:r>
            <a:endParaRPr lang="en-US" sz="2000" dirty="0">
              <a:latin typeface="Amasis MT Pro Light" panose="020B0604020202020204" pitchFamily="18" charset="0"/>
              <a:cs typeface="Aldhabi" panose="01000000000000000000" pitchFamily="2" charset="-78"/>
            </a:endParaRPr>
          </a:p>
          <a:p>
            <a:endParaRPr lang="en-US" sz="2000"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Comments are served from the Comment Anywhere Back End, a cloud-hosted database and HTTP server that manages authentication, data storage, and data retrieval.</a:t>
            </a: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TODO: UML DIAGRAM OF INHERITANCE WITH UCI</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330200" y="1419350"/>
            <a:ext cx="11265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2000" i="1"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is created for the Request.</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 then hands off the execution of the command to the controller already associated with the request.</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Server.PostNewComment</a:t>
            </a:r>
            <a:r>
              <a:rPr lang="en-US" sz="2000" dirty="0">
                <a:latin typeface="Amasis MT Pro Light" panose="020B0604020202020204" pitchFamily="18" charset="0"/>
                <a:cs typeface="Aldhabi" panose="01000000000000000000" pitchFamily="2" charset="-78"/>
              </a:rPr>
              <a:t> may call, for example, </a:t>
            </a:r>
            <a:r>
              <a:rPr lang="en-US" sz="2000" i="1" dirty="0" err="1">
                <a:latin typeface="Amasis MT Pro Light" panose="020B0604020202020204" pitchFamily="18" charset="0"/>
                <a:cs typeface="Aldhabi" panose="01000000000000000000" pitchFamily="2" charset="-78"/>
              </a:rPr>
              <a:t>HandleNewComment</a:t>
            </a:r>
            <a:r>
              <a:rPr lang="en-US" sz="2000" dirty="0">
                <a:latin typeface="Amasis MT Pro Light" panose="020B0604020202020204" pitchFamily="18" charset="0"/>
                <a:cs typeface="Aldhabi" panose="01000000000000000000" pitchFamily="2" charset="-78"/>
              </a:rPr>
              <a:t> on the interface; if they are a logged in user, a new comment will be posted. If they are a Guest, they will simply receive an error message to display.</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330200" y="1419350"/>
            <a:ext cx="112654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have a member array of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called </a:t>
            </a:r>
            <a:r>
              <a:rPr lang="en-US" sz="2000" i="1" dirty="0" err="1">
                <a:latin typeface="Amasis MT Pro Light" panose="020B0604020202020204" pitchFamily="18" charset="0"/>
                <a:cs typeface="Aldhabi" panose="01000000000000000000" pitchFamily="2" charset="-78"/>
              </a:rPr>
              <a:t>nextResponse</a:t>
            </a:r>
            <a:r>
              <a:rPr lang="en-US" sz="2000" i="1" dirty="0">
                <a:latin typeface="Amasis MT Pro Light" panose="020B0604020202020204" pitchFamily="18" charset="0"/>
                <a:cs typeface="Aldhabi" panose="01000000000000000000" pitchFamily="2" charset="-78"/>
              </a:rPr>
              <a:t>.</a:t>
            </a:r>
            <a:endParaRPr lang="en-US" sz="2000" i="1"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As a request is processed, communication entities, ranging from </a:t>
            </a:r>
            <a:r>
              <a:rPr lang="en-US" sz="2000" dirty="0" err="1">
                <a:latin typeface="Amasis MT Pro Light" panose="020B0604020202020204" pitchFamily="18" charset="0"/>
                <a:cs typeface="Aldhabi" panose="01000000000000000000" pitchFamily="2" charset="-78"/>
              </a:rPr>
              <a:t>LoginResponses</a:t>
            </a:r>
            <a:r>
              <a:rPr lang="en-US" sz="2000" dirty="0">
                <a:latin typeface="Amasis MT Pro Light" panose="020B0604020202020204" pitchFamily="18" charset="0"/>
                <a:cs typeface="Aldhabi" panose="01000000000000000000" pitchFamily="2" charset="-78"/>
              </a:rPr>
              <a:t> to Messages to Comment data are pushed to this array.</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request may cause communication entities to be pushed to other </a:t>
            </a: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as well. For example, posting a new comment will cause that new comment data to be pushed to the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array of all controllers who are currently on that page.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a request finishes,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is sent as a JSON array in the body of the HTTP Response. </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front end parses each item of this response and renders changes on the UI accordingly.</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Typically, the response items will only be related to the action the user just attempted to perform, but if it has been a while since they talked to the server, there may also be additional items waiting for them.</a:t>
            </a: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330200" y="1419350"/>
            <a:ext cx="11265452" cy="51215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server is atypical in that the user is not talking to the server from a webpage we have provided them. They are on some other website or “none” at all in the browser environment. </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this reason, we need to enable a special policy called </a:t>
            </a:r>
            <a:r>
              <a:rPr lang="en-US" sz="2000" b="1" dirty="0">
                <a:latin typeface="Amasis MT Pro Light" panose="020B0604020202020204" pitchFamily="18" charset="0"/>
                <a:cs typeface="Aldhabi" panose="01000000000000000000" pitchFamily="2" charset="-78"/>
              </a:rPr>
              <a:t>Cross Origin Resource Sharing (CORS)</a:t>
            </a:r>
            <a:r>
              <a:rPr lang="en-US" sz="2000" dirty="0">
                <a:latin typeface="Amasis MT Pro Light" panose="020B0604020202020204" pitchFamily="18" charset="0"/>
                <a:cs typeface="Aldhabi" panose="01000000000000000000" pitchFamily="2" charset="-78"/>
              </a:rPr>
              <a:t>, or modern browsers will interrupt the request.</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MDN defines CORS as follows [1]:</a:t>
            </a:r>
            <a:endParaRPr lang="en-US" sz="2000" dirty="0">
              <a:latin typeface="Amasis MT Pro Light" panose="020B0604020202020204" pitchFamily="18" charset="0"/>
              <a:cs typeface="Aldhabi" panose="01000000000000000000" pitchFamily="2" charset="-78"/>
            </a:endParaRPr>
          </a:p>
          <a:p>
            <a:pPr marL="800100" lvl="1"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r>
              <a:rPr lang="en-US" sz="2000" b="1" dirty="0"/>
              <a:t>Cross-Origin Resource Sharing</a:t>
            </a:r>
            <a:r>
              <a:rPr lang="en-US" sz="2000" dirty="0"/>
              <a:t> (</a:t>
            </a:r>
            <a:r>
              <a:rPr lang="en-US" sz="2000" dirty="0">
                <a:hlinkClick r:id="rId1"/>
              </a:rPr>
              <a:t>CORS</a:t>
            </a:r>
            <a:r>
              <a:rPr lang="en-US" sz="2000" dirty="0"/>
              <a:t>) is an </a:t>
            </a:r>
            <a:r>
              <a:rPr lang="en-US" sz="2000" dirty="0">
                <a:hlinkClick r:id="rId2"/>
              </a:rPr>
              <a:t>HTTP</a:t>
            </a:r>
            <a:r>
              <a:rPr lang="en-US" sz="2000" dirty="0"/>
              <a:t>-header based mechanism that allows a server to indicate any </a:t>
            </a:r>
            <a:r>
              <a:rPr lang="en-US" sz="2000" dirty="0">
                <a:hlinkClick r:id="rId3"/>
              </a:rPr>
              <a:t>origins</a:t>
            </a:r>
            <a:r>
              <a:rPr lang="en-US" sz="2000" dirty="0"/>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endParaRPr lang="en-US" sz="4400" dirty="0">
              <a:latin typeface="Aldhabi" panose="01000000000000000000" pitchFamily="2" charset="-78"/>
              <a:cs typeface="Aldhabi" panose="01000000000000000000" pitchFamily="2" charset="-78"/>
            </a:endParaRPr>
          </a:p>
        </p:txBody>
      </p:sp>
      <p:pic>
        <p:nvPicPr>
          <p:cNvPr id="3" name="Picture 2"/>
          <p:cNvPicPr>
            <a:picLocks noChangeAspect="1"/>
          </p:cNvPicPr>
          <p:nvPr/>
        </p:nvPicPr>
        <p:blipFill>
          <a:blip r:embed="rId1"/>
          <a:stretch>
            <a:fillRect/>
          </a:stretch>
        </p:blipFill>
        <p:spPr>
          <a:xfrm>
            <a:off x="6123305" y="1739900"/>
            <a:ext cx="5845175" cy="50222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Endpoint</a:t>
            </a:r>
            <a:endParaRPr lang="en-US" sz="4400" dirty="0">
              <a:latin typeface="Aldhabi" panose="01000000000000000000" pitchFamily="2" charset="-78"/>
              <a:cs typeface="Aldhabi" panose="01000000000000000000" pitchFamily="2" charset="-78"/>
            </a:endParaRPr>
          </a:p>
        </p:txBody>
      </p:sp>
      <p:pic>
        <p:nvPicPr>
          <p:cNvPr id="6" name="Picture 5"/>
          <p:cNvPicPr>
            <a:picLocks noChangeAspect="1"/>
          </p:cNvPicPr>
          <p:nvPr/>
        </p:nvPicPr>
        <p:blipFill>
          <a:blip r:embed="rId1"/>
          <a:stretch>
            <a:fillRect/>
          </a:stretch>
        </p:blipFill>
        <p:spPr>
          <a:xfrm>
            <a:off x="5547737" y="2027289"/>
            <a:ext cx="6315998" cy="390070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Front End</a:t>
            </a:r>
            <a:endParaRPr lang="en-US" dirty="0">
              <a:latin typeface="Aldhabi" panose="01000000000000000000" pitchFamily="2" charset="-78"/>
              <a:cs typeface="Aldhabi" panose="01000000000000000000" pitchFamily="2" charset="-78"/>
            </a:endParaRPr>
          </a:p>
        </p:txBody>
      </p:sp>
      <p:sp>
        <p:nvSpPr>
          <p:cNvPr id="4" name="Text Placeholder 3"/>
          <p:cNvSpPr>
            <a:spLocks noGrp="1"/>
          </p:cNvSpPr>
          <p:nvPr>
            <p:ph type="body" idx="1"/>
          </p:nvPr>
        </p:nvSpPr>
        <p:spPr/>
        <p:txBody>
          <a:bodyPr/>
          <a:lstStyle/>
          <a:p>
            <a:pPr marL="342900" indent="-342900">
              <a:buFontTx/>
              <a:buChar char="-"/>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Front End Code Overview</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Typescript,</a:t>
            </a:r>
            <a:r>
              <a:rPr lang="en-US" sz="2000" dirty="0">
                <a:latin typeface="Amasis MT Pro Light" panose="020B0604020202020204" pitchFamily="18" charset="0"/>
                <a:cs typeface="Aldhabi" panose="01000000000000000000" pitchFamily="2" charset="-78"/>
              </a:rPr>
              <a:t> for its type-checking and wide compatibility.</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 modules; </a:t>
            </a:r>
            <a:r>
              <a:rPr lang="en-US" sz="2000" i="1" dirty="0" err="1">
                <a:latin typeface="Amasis MT Pro Light" panose="020B0604020202020204" pitchFamily="18" charset="0"/>
                <a:cs typeface="Aldhabi" panose="01000000000000000000" pitchFamily="2" charset="-78"/>
              </a:rPr>
              <a:t>backgroundscript</a:t>
            </a:r>
            <a:r>
              <a:rPr lang="en-US" sz="2000" i="1" dirty="0">
                <a:latin typeface="Amasis MT Pro Light" panose="020B0604020202020204" pitchFamily="18" charset="0"/>
                <a:cs typeface="Aldhabi" panose="01000000000000000000" pitchFamily="2" charset="-78"/>
              </a:rPr>
              <a:t>, communication, </a:t>
            </a:r>
            <a:r>
              <a:rPr lang="en-US" sz="2000" i="1" dirty="0" err="1">
                <a:latin typeface="Amasis MT Pro Light" panose="020B0604020202020204" pitchFamily="18" charset="0"/>
                <a:cs typeface="Aldhabi" panose="01000000000000000000" pitchFamily="2" charset="-78"/>
              </a:rPr>
              <a:t>contentsprint</a:t>
            </a:r>
            <a:r>
              <a:rPr lang="en-US" sz="2000" i="1" dirty="0">
                <a:latin typeface="Amasis MT Pro Light" panose="020B0604020202020204" pitchFamily="18" charset="0"/>
                <a:cs typeface="Aldhabi" panose="01000000000000000000" pitchFamily="2" charset="-78"/>
              </a:rPr>
              <a:t>, debug, section, </a:t>
            </a:r>
            <a:r>
              <a:rPr lang="en-US" sz="2000" i="1" dirty="0" err="1">
                <a:latin typeface="Amasis MT Pro Light" panose="020B0604020202020204" pitchFamily="18" charset="0"/>
                <a:cs typeface="Aldhabi" panose="01000000000000000000" pitchFamily="2" charset="-78"/>
              </a:rPr>
              <a:t>ui</a:t>
            </a:r>
            <a:r>
              <a:rPr lang="en-US" sz="2000" i="1" dirty="0">
                <a:latin typeface="Amasis MT Pro Light" panose="020B0604020202020204" pitchFamily="18" charset="0"/>
                <a:cs typeface="Aldhabi" panose="01000000000000000000" pitchFamily="2" charset="-78"/>
              </a:rPr>
              <a:t>, util, windows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Total of 8,764 lines of code, 8,088 lines of TypeScript and 676 lines of CSS.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Can be deployed as a webpage for testing in development or distributed as an extension</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Vite</a:t>
            </a:r>
            <a:r>
              <a:rPr lang="en-US" sz="2000" dirty="0">
                <a:latin typeface="Amasis MT Pro Light" panose="020B0604020202020204" pitchFamily="18" charset="0"/>
                <a:cs typeface="Aldhabi" panose="01000000000000000000" pitchFamily="2" charset="-78"/>
              </a:rPr>
              <a:t> packs all the source files together into 3 bundles when building the extension</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8350"/>
          </a:xfrm>
          <a:prstGeom prst="rect">
            <a:avLst/>
          </a:prstGeom>
          <a:noFill/>
        </p:spPr>
        <p:txBody>
          <a:bodyPr wrap="square" rtlCol="0">
            <a:spAutoFit/>
          </a:bodyPr>
          <a:lstStyle/>
          <a:p>
            <a:pPr algn="ctr"/>
            <a:r>
              <a:rPr lang="" altLang="en-US" sz="4400" dirty="0">
                <a:latin typeface="Aldhabi" panose="01000000000000000000" pitchFamily="2" charset="-78"/>
                <a:cs typeface="Aldhabi" panose="01000000000000000000" pitchFamily="2" charset="-78"/>
              </a:rPr>
              <a:t>Event Manager</a:t>
            </a:r>
            <a:endParaRPr lang="" alt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28613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 altLang="en-US" sz="2000" dirty="0">
                <a:latin typeface="Amasis MT Pro Light" panose="020B0604020202020204" pitchFamily="18" charset="0"/>
                <a:cs typeface="Aldhabi" panose="01000000000000000000" pitchFamily="2" charset="-78"/>
              </a:rPr>
              <a:t>Event Listeners are used in JavaScript to handle events.</a:t>
            </a:r>
            <a:endParaRPr lang="" alt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 altLang="en-US" sz="2000" dirty="0">
                <a:latin typeface="Amasis MT Pro Light" panose="020B0604020202020204" pitchFamily="18" charset="0"/>
                <a:cs typeface="Aldhabi" panose="01000000000000000000" pitchFamily="2" charset="-78"/>
              </a:rPr>
              <a:t>These listeners must be deallocated to prevent memory leaks.</a:t>
            </a:r>
            <a:endParaRPr lang="" alt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 altLang="en-US" sz="2000" dirty="0">
                <a:latin typeface="Amasis MT Pro Light" panose="020B0604020202020204" pitchFamily="18" charset="0"/>
                <a:cs typeface="Aldhabi" panose="01000000000000000000" pitchFamily="2" charset="-78"/>
              </a:rPr>
              <a:t>The EventManager manages a list of active Event Listeners.</a:t>
            </a:r>
            <a:endParaRPr lang="" alt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 altLang="en-US" sz="2000" dirty="0">
                <a:latin typeface="Amasis MT Pro Light" panose="020B0604020202020204" pitchFamily="18" charset="0"/>
                <a:cs typeface="Aldhabi" panose="01000000000000000000" pitchFamily="2" charset="-78"/>
              </a:rPr>
              <a:t>This list will store the event type, targeted element, and associated callback.</a:t>
            </a:r>
            <a:endParaRPr lang="" altLang="en-US" sz="2000" dirty="0">
              <a:latin typeface="Amasis MT Pro Light" panose="020B0604020202020204" pitchFamily="18" charset="0"/>
              <a:cs typeface="Aldhabi" panose="01000000000000000000" pitchFamily="2" charset="-78"/>
            </a:endParaRPr>
          </a:p>
          <a:p>
            <a:pPr indent="0">
              <a:lnSpc>
                <a:spcPct val="150000"/>
              </a:lnSpc>
              <a:buFont typeface="Arial" panose="020B0604020202020204" pitchFamily="34" charset="0"/>
              <a:buNone/>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2" name="Picture 1"/>
          <p:cNvPicPr>
            <a:picLocks noChangeAspect="1"/>
          </p:cNvPicPr>
          <p:nvPr/>
        </p:nvPicPr>
        <p:blipFill>
          <a:blip r:embed="rId1"/>
          <a:stretch>
            <a:fillRect/>
          </a:stretch>
        </p:blipFill>
        <p:spPr>
          <a:xfrm>
            <a:off x="204470" y="3756025"/>
            <a:ext cx="11783695" cy="389255"/>
          </a:xfrm>
          <a:prstGeom prst="rect">
            <a:avLst/>
          </a:prstGeom>
          <a:ln>
            <a:solidFill>
              <a:schemeClr val="tx1"/>
            </a:solidFill>
          </a:ln>
        </p:spPr>
      </p:pic>
      <p:pic>
        <p:nvPicPr>
          <p:cNvPr id="3" name="Picture 2"/>
          <p:cNvPicPr>
            <a:picLocks noChangeAspect="1"/>
          </p:cNvPicPr>
          <p:nvPr/>
        </p:nvPicPr>
        <p:blipFill>
          <a:blip r:embed="rId2"/>
          <a:stretch>
            <a:fillRect/>
          </a:stretch>
        </p:blipFill>
        <p:spPr>
          <a:xfrm>
            <a:off x="204470" y="4410710"/>
            <a:ext cx="4097020" cy="1864360"/>
          </a:xfrm>
          <a:prstGeom prst="rect">
            <a:avLst/>
          </a:prstGeom>
          <a:ln>
            <a:solidFill>
              <a:schemeClr val="tx1"/>
            </a:solid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8350"/>
          </a:xfrm>
          <a:prstGeom prst="rect">
            <a:avLst/>
          </a:prstGeom>
          <a:noFill/>
        </p:spPr>
        <p:txBody>
          <a:bodyPr wrap="square" rtlCol="0">
            <a:spAutoFit/>
          </a:bodyPr>
          <a:lstStyle/>
          <a:p>
            <a:pPr algn="ctr"/>
            <a:r>
              <a:rPr lang="" altLang="en-US" sz="4400" dirty="0">
                <a:latin typeface="Aldhabi" panose="01000000000000000000" pitchFamily="2" charset="-78"/>
                <a:cs typeface="Aldhabi" panose="01000000000000000000" pitchFamily="2" charset="-78"/>
              </a:rPr>
              <a:t>Debugging</a:t>
            </a:r>
            <a:endParaRPr lang="" alt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265" y="1549400"/>
            <a:ext cx="5909310" cy="332295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 altLang="en-US" sz="2000" dirty="0">
                <a:latin typeface="Amasis MT Pro Light" panose="020B0604020202020204" pitchFamily="18" charset="0"/>
                <a:cs typeface="Aldhabi" panose="01000000000000000000" pitchFamily="2" charset="-78"/>
              </a:rPr>
              <a:t>Running the application as a browser extension prevents access to developer tools and console output.</a:t>
            </a:r>
            <a:endParaRPr lang="" alt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 altLang="en-US" sz="2000" dirty="0">
                <a:latin typeface="Amasis MT Pro Light" panose="020B0604020202020204" pitchFamily="18" charset="0"/>
                <a:cs typeface="Aldhabi" panose="01000000000000000000" pitchFamily="2" charset="-78"/>
              </a:rPr>
              <a:t>We created a “pseudo console” to reroute this information to the application itself.</a:t>
            </a:r>
            <a:endParaRPr lang="en-US" altLang="en-US" sz="2000" dirty="0">
              <a:latin typeface="Amasis MT Pro Light" panose="020B0604020202020204" pitchFamily="18" charset="0"/>
              <a:cs typeface="Aldhabi" panose="01000000000000000000" pitchFamily="2" charset="-78"/>
            </a:endParaRPr>
          </a:p>
          <a:p>
            <a:pPr indent="0">
              <a:lnSpc>
                <a:spcPct val="150000"/>
              </a:lnSpc>
              <a:buFont typeface="Arial" panose="020B0604020202020204" pitchFamily="34" charset="0"/>
              <a:buNone/>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5" name="Picture 4"/>
          <p:cNvPicPr>
            <a:picLocks noChangeAspect="1"/>
          </p:cNvPicPr>
          <p:nvPr/>
        </p:nvPicPr>
        <p:blipFill>
          <a:blip r:embed="rId1"/>
          <a:stretch>
            <a:fillRect/>
          </a:stretch>
        </p:blipFill>
        <p:spPr>
          <a:xfrm>
            <a:off x="8386445" y="180340"/>
            <a:ext cx="3611245" cy="64903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Motivation</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5016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Comment Sections on websites were once ubiquitous; now, many have closed. [1]</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Conversations have moved to social media posts. (Facebook, Twitter, Reddit)</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Social media posts as comment sources fundamentally fragment the conversation.</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 (and valuable comment information) becomes split between many posts.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While it is usually easy to go from a comment section on social media to the content, it is </a:t>
            </a:r>
            <a:r>
              <a:rPr lang="en-US" sz="2000" dirty="0">
                <a:solidFill>
                  <a:srgbClr val="FF714F"/>
                </a:solidFill>
                <a:latin typeface="Amasis MT Pro Light" panose="020B0604020202020204" pitchFamily="18" charset="0"/>
                <a:cs typeface="Aldhabi" panose="01000000000000000000" pitchFamily="2" charset="-78"/>
              </a:rPr>
              <a:t>very hard </a:t>
            </a:r>
            <a:r>
              <a:rPr lang="en-US" sz="2000" dirty="0">
                <a:latin typeface="Amasis MT Pro Light" panose="020B0604020202020204" pitchFamily="18" charset="0"/>
                <a:cs typeface="Aldhabi" panose="01000000000000000000" pitchFamily="2" charset="-78"/>
              </a:rPr>
              <a:t>to go from the content to the many posts on social media.</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should exist comment sections that are closely coupled to the content.</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comment sections should follow the content wherever it is shared, on any platform.</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makes it more difficult for agendas to silence disempowered voices.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makes information easily accessible and available to all.</a:t>
            </a:r>
            <a:endParaRPr lang="en-US" sz="2000" dirty="0">
              <a:latin typeface="Amasis MT Pro Light" panose="020B0604020202020204" pitchFamily="18" charset="0"/>
              <a:cs typeface="Aldhabi" panose="01000000000000000000" pitchFamily="2" charset="-78"/>
            </a:endParaRPr>
          </a:p>
          <a:p>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Back End</a:t>
            </a:r>
            <a:endParaRPr lang="en-US" dirty="0">
              <a:latin typeface="Aldhabi" panose="01000000000000000000" pitchFamily="2" charset="-78"/>
              <a:cs typeface="Aldhabi" panose="01000000000000000000" pitchFamily="2" charset="-78"/>
            </a:endParaRPr>
          </a:p>
        </p:txBody>
      </p:sp>
      <p:sp>
        <p:nvSpPr>
          <p:cNvPr id="4" name="Text Placeholder 3"/>
          <p:cNvSpPr>
            <a:spLocks noGrp="1"/>
          </p:cNvSpPr>
          <p:nvPr>
            <p:ph type="body" idx="1"/>
          </p:nvPr>
        </p:nvSpPr>
        <p:spPr/>
        <p:txBody>
          <a:bodyPr/>
          <a:lstStyle/>
          <a:p>
            <a:pPr marL="342900" indent="-342900">
              <a:buFontTx/>
              <a:buChar char="-"/>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System Processes</a:t>
            </a:r>
            <a:endParaRPr lang="en-US" sz="4400" dirty="0">
              <a:latin typeface="Aldhabi" panose="01000000000000000000" pitchFamily="2" charset="-78"/>
              <a:cs typeface="Aldhabi" panose="01000000000000000000" pitchFamily="2" charset="-78"/>
            </a:endParaRPr>
          </a:p>
        </p:txBody>
      </p:sp>
      <p:pic>
        <p:nvPicPr>
          <p:cNvPr id="8" name="Picture 7"/>
          <p:cNvPicPr>
            <a:picLocks noChangeAspect="1"/>
          </p:cNvPicPr>
          <p:nvPr/>
        </p:nvPicPr>
        <p:blipFill>
          <a:blip r:embed="rId1"/>
          <a:stretch>
            <a:fillRect/>
          </a:stretch>
        </p:blipFill>
        <p:spPr>
          <a:xfrm>
            <a:off x="0" y="2929017"/>
            <a:ext cx="12192000" cy="3918160"/>
          </a:xfrm>
          <a:prstGeom prst="rect">
            <a:avLst/>
          </a:prstGeom>
        </p:spPr>
      </p:pic>
      <p:sp>
        <p:nvSpPr>
          <p:cNvPr id="4" name="TextBox 3"/>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endParaRPr lang="en-US" sz="2000" dirty="0">
              <a:latin typeface="Amasis MT Pro Light" panose="020B0604020202020204" pitchFamily="18" charset="0"/>
              <a:cs typeface="Aldhabi" panose="01000000000000000000" pitchFamily="2" charset="-78"/>
            </a:endParaRPr>
          </a:p>
          <a:p>
            <a:pPr>
              <a:lnSpc>
                <a:spcPct val="150000"/>
              </a:lnSpc>
            </a:pPr>
            <a:r>
              <a:rPr lang="en-US" sz="2000" dirty="0">
                <a:latin typeface="Amasis MT Pro Light" panose="020B0604020202020204" pitchFamily="18" charset="0"/>
                <a:cs typeface="Aldhabi" panose="01000000000000000000" pitchFamily="2" charset="-78"/>
              </a:rPr>
              <a:t>Both run in Docker containers.</a:t>
            </a: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Environment Variables</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96154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endParaRPr lang="en-US" sz="2000" dirty="0">
              <a:latin typeface="Amasis MT Pro Light" panose="020B0604020202020204" pitchFamily="18" charset="0"/>
              <a:cs typeface="Aldhabi" panose="01000000000000000000" pitchFamily="2" charset="-78"/>
            </a:endParaRPr>
          </a:p>
        </p:txBody>
      </p:sp>
      <p:pic>
        <p:nvPicPr>
          <p:cNvPr id="14" name="Picture 13"/>
          <p:cNvPicPr>
            <a:picLocks noChangeAspect="1"/>
          </p:cNvPicPr>
          <p:nvPr/>
        </p:nvPicPr>
        <p:blipFill>
          <a:blip r:embed="rId1"/>
          <a:stretch>
            <a:fillRect/>
          </a:stretch>
        </p:blipFill>
        <p:spPr>
          <a:xfrm>
            <a:off x="25400" y="2831494"/>
            <a:ext cx="6662244" cy="3924905"/>
          </a:xfrm>
          <a:prstGeom prst="rect">
            <a:avLst/>
          </a:prstGeom>
        </p:spPr>
      </p:pic>
      <p:pic>
        <p:nvPicPr>
          <p:cNvPr id="16" name="Picture 15"/>
          <p:cNvPicPr>
            <a:picLocks noChangeAspect="1"/>
          </p:cNvPicPr>
          <p:nvPr/>
        </p:nvPicPr>
        <p:blipFill>
          <a:blip r:embed="rId2"/>
          <a:stretch>
            <a:fillRect/>
          </a:stretch>
        </p:blipFill>
        <p:spPr>
          <a:xfrm>
            <a:off x="6636844" y="2831496"/>
            <a:ext cx="5549507" cy="35670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System Overview</a:t>
            </a:r>
            <a:endParaRPr lang="en-US" sz="4400" dirty="0">
              <a:latin typeface="Aldhabi" panose="01000000000000000000" pitchFamily="2" charset="-78"/>
              <a:cs typeface="Aldhabi" panose="01000000000000000000" pitchFamily="2" charset="-78"/>
            </a:endParaRPr>
          </a:p>
        </p:txBody>
      </p:sp>
      <p:sp>
        <p:nvSpPr>
          <p:cNvPr id="4" name="TextBox 3"/>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endParaRPr lang="en-US" sz="2000" dirty="0">
              <a:latin typeface="Amasis MT Pro Light" panose="020B0604020202020204" pitchFamily="18" charset="0"/>
              <a:cs typeface="Aldhabi" panose="01000000000000000000" pitchFamily="2"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5218727" y="484939"/>
            <a:ext cx="6973273" cy="5992061"/>
          </a:xfrm>
          <a:prstGeom prst="rect">
            <a:avLst/>
          </a:prstGeom>
        </p:spPr>
      </p:pic>
      <p:sp>
        <p:nvSpPr>
          <p:cNvPr id="4" name="TextBox 3"/>
          <p:cNvSpPr txBox="1"/>
          <p:nvPr/>
        </p:nvSpPr>
        <p:spPr>
          <a:xfrm>
            <a:off x="596348" y="1549400"/>
            <a:ext cx="4407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a:t>
            </a:r>
            <a:endParaRPr lang="en-US" sz="2000" dirty="0">
              <a:latin typeface="Amasis MT Pro Light" panose="020B0604020202020204" pitchFamily="18" charset="0"/>
              <a:cs typeface="Aldhabi" panose="01000000000000000000" pitchFamily="2" charset="-78"/>
            </a:endParaRP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By importing our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to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we are able to utilize our environment variables when running command-line executables.</a:t>
            </a:r>
            <a:endParaRPr lang="en-US" sz="2000" dirty="0">
              <a:latin typeface="Amasis MT Pro Light" panose="020B0604020202020204" pitchFamily="18" charset="0"/>
              <a:cs typeface="Aldhabi" panose="01000000000000000000" pitchFamily="2" charset="-78"/>
            </a:endParaRP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Running </a:t>
            </a:r>
            <a:r>
              <a:rPr lang="en-US" sz="2000" i="1" dirty="0">
                <a:latin typeface="Amasis MT Pro Light" panose="020B0604020202020204" pitchFamily="18" charset="0"/>
                <a:cs typeface="Aldhabi" panose="01000000000000000000" pitchFamily="2" charset="-78"/>
              </a:rPr>
              <a:t>make</a:t>
            </a:r>
            <a:r>
              <a:rPr lang="en-US" sz="2000" dirty="0">
                <a:latin typeface="Amasis MT Pro Light" panose="020B0604020202020204" pitchFamily="18" charset="0"/>
                <a:cs typeface="Aldhabi" panose="01000000000000000000" pitchFamily="2" charset="-78"/>
              </a:rPr>
              <a:t> commands this way minimizes user mistakes and repetition.</a:t>
            </a:r>
            <a:endParaRPr lang="en-US" sz="2000" dirty="0">
              <a:latin typeface="Amasis MT Pro Light" panose="020B0604020202020204" pitchFamily="18" charset="0"/>
              <a:cs typeface="Aldhabi" panose="01000000000000000000" pitchFamily="2" charset="-78"/>
            </a:endParaRPr>
          </a:p>
        </p:txBody>
      </p:sp>
      <p:sp>
        <p:nvSpPr>
          <p:cNvPr id="8" name="TextBox 7"/>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Building</a:t>
            </a:r>
            <a:endParaRPr lang="en-US" sz="4400" dirty="0">
              <a:highlight>
                <a:srgbClr val="000000"/>
              </a:highlight>
              <a:latin typeface="Aldhabi" panose="01000000000000000000" pitchFamily="2" charset="-78"/>
              <a:cs typeface="Aldhabi" panose="01000000000000000000" pitchFamily="2" charset="-7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14017</Words>
  <Application>WPS Presentation</Application>
  <PresentationFormat>Widescreen</PresentationFormat>
  <Paragraphs>290</Paragraphs>
  <Slides>39</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39</vt:i4>
      </vt:variant>
    </vt:vector>
  </HeadingPairs>
  <TitlesOfParts>
    <vt:vector size="52" baseType="lpstr">
      <vt:lpstr>Arial</vt:lpstr>
      <vt:lpstr>SimSun</vt:lpstr>
      <vt:lpstr>Wingdings</vt:lpstr>
      <vt:lpstr>Aldhabi</vt:lpstr>
      <vt:lpstr>Amasis MT Pro Light</vt:lpstr>
      <vt:lpstr>Fira Code</vt:lpstr>
      <vt:lpstr>Calibri Light</vt:lpstr>
      <vt:lpstr>Calibri</vt:lpstr>
      <vt:lpstr>微软雅黑</vt:lpstr>
      <vt:lpstr>Arial Unicode MS</vt:lpstr>
      <vt:lpstr>Times New Roman</vt:lpstr>
      <vt:lpstr>Office Theme</vt:lpstr>
      <vt:lpstr>1_Office Theme</vt:lpstr>
      <vt:lpstr>Comment Anywhere 	</vt:lpstr>
      <vt:lpstr>Project Overview</vt:lpstr>
      <vt:lpstr>PowerPoint 演示文稿</vt:lpstr>
      <vt:lpstr>PowerPoint 演示文稿</vt:lpstr>
      <vt:lpstr>System Overview: Back End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System Overview: Front End</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lbates</cp:lastModifiedBy>
  <cp:revision>238</cp:revision>
  <dcterms:created xsi:type="dcterms:W3CDTF">2023-04-20T17:09:39Z</dcterms:created>
  <dcterms:modified xsi:type="dcterms:W3CDTF">2023-04-20T17:09:39Z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1033-11.1.0.9505</vt:lpwstr>
  </property>
</Properties>
</file>